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8" r:id="rId4"/>
    <p:sldId id="279" r:id="rId5"/>
    <p:sldId id="280" r:id="rId6"/>
    <p:sldId id="269" r:id="rId7"/>
    <p:sldId id="281" r:id="rId8"/>
    <p:sldId id="261" r:id="rId9"/>
    <p:sldId id="270" r:id="rId10"/>
    <p:sldId id="263" r:id="rId11"/>
    <p:sldId id="271" r:id="rId12"/>
    <p:sldId id="264" r:id="rId13"/>
    <p:sldId id="282" r:id="rId14"/>
    <p:sldId id="266" r:id="rId15"/>
    <p:sldId id="272" r:id="rId16"/>
    <p:sldId id="273" r:id="rId17"/>
    <p:sldId id="267" r:id="rId18"/>
    <p:sldId id="274" r:id="rId19"/>
    <p:sldId id="289" r:id="rId20"/>
    <p:sldId id="290" r:id="rId21"/>
    <p:sldId id="291" r:id="rId22"/>
    <p:sldId id="293" r:id="rId23"/>
    <p:sldId id="294" r:id="rId24"/>
    <p:sldId id="276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F212A-F312-41F8-83F6-912798464AE4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6315-39B6-4ACB-8FD4-BFAEB55D30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76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89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41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8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7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20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33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28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0971-FA24-4524-BBE0-D12E021FA78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AE02-DE10-49EA-BCA6-85AB8E8F4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2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03476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Nostalgia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rimpianto?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835021"/>
            <a:ext cx="9144000" cy="215634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nostalgia </a:t>
            </a:r>
          </a:p>
          <a:p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la speranza del passato!</a:t>
            </a:r>
            <a:endParaRPr lang="it-IT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carlucciobonesso.info                                          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 Carluccio Bonesso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364" y="1398706"/>
            <a:ext cx="1542683" cy="20610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364" y="1398706"/>
            <a:ext cx="1542683" cy="206102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28" y="1523988"/>
            <a:ext cx="2533650" cy="18002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04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it-IT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rimpianto è la spia d’un sentire                                             che non riesce a stabilire un sano                                                    distacco col passato, che sta là,                                                             definitivamente accaduto                                                          e immodificabile.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Può esser anche il senso di colpa                                              o la vergogna, che fa sembrare                                                                tutto finito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confuso,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senza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speranza,                                          e deprimente al punto che a volte fa scagliare il proprio malessere contro gli altri come se ne fossero la causa.</a:t>
            </a:r>
            <a:r>
              <a:rPr lang="it-I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92" y="1910687"/>
            <a:ext cx="4081248" cy="288628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76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/>
        </p:spPr>
        <p:txBody>
          <a:bodyPr>
            <a:normAutofit/>
          </a:bodyPr>
          <a:lstStyle/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vecchiaia irrisolta e rancorosa avvelena la vita ed ogni rapporto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allora come andare oltre? </a:t>
            </a:r>
          </a:p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passare dai rimpianti                                                               ad una sana nostalgia che                                                           pacifichi l’anima e regali                                                             un tempo di pace e serenità                                                          interiore?</a:t>
            </a:r>
          </a:p>
          <a:p>
            <a:pPr lvl="0"/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2593075"/>
            <a:ext cx="4083238" cy="30624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25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it-IT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Innanzitutto piangere sul latte versato ovviamente non porta da nessuna parte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C’è da mettere in campo tanta umiltà, accettando i propri errori e fallimenti passati.</a:t>
            </a:r>
          </a:p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C’è da non aver paura di avere un minimo di tenerezza verso se stessi e i propri limiti.</a:t>
            </a:r>
          </a:p>
          <a:p>
            <a:pPr lvl="0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C’è da non aver paura di guardar in faccia a tutta la sofferenza che abbiamo dato e a tutta quella che abbiamo subito.</a:t>
            </a:r>
          </a:p>
        </p:txBody>
      </p:sp>
    </p:spTree>
    <p:extLst>
      <p:ext uri="{BB962C8B-B14F-4D97-AF65-F5344CB8AC3E}">
        <p14:creationId xmlns:p14="http://schemas.microsoft.com/office/powerpoint/2010/main" val="41292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83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Guarire la memoria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37731"/>
            <a:ext cx="10515600" cy="453923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c’è una cosa che non manca nell’anzianità è il tempo e l’andare al passato.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Ripercorrere i ricordi in modo passivo serve a poco: è come aprire un cassetto e rimestarlo.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invece rimettere le cose a posto dopo averle pulite è cosa sana ed intelligente.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può voler dire guarire la memoria, cioè togliere lo sporco, i rancori, gli odi accumulati e restituire il sorriso rubato con le nostre cattiverie o trascuratezze.</a:t>
            </a:r>
          </a:p>
        </p:txBody>
      </p:sp>
    </p:spTree>
    <p:extLst>
      <p:ext uri="{BB962C8B-B14F-4D97-AF65-F5344CB8AC3E}">
        <p14:creationId xmlns:p14="http://schemas.microsoft.com/office/powerpoint/2010/main" val="13137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nostra memoria sono sedimentati tutti i torti subiti, le offese patite e se in cuor nostro non decidiamo di perdonarli e buttarli alle spalle, staranno lì a buttar su il loro veleno.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Questa operazione deve essere meticolosa e continua.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 volta che ci viene in mente qualcosa di negativo a partire dalla cerchia più vicina dei genitori, fratelli, figli, parenti, insegnanti, vicini e conoscenti, amici e colleghi ecc. ripetere dentro di sé: «</a:t>
            </a:r>
            <a:r>
              <a:rPr lang="it-I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Voglio perdonare, voglio dimenticare, voglio provare sentimenti positivi.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Sembrerà strano, ma nella determinazione della qualità della serenità molto può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passato infantile, le umiliazioni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 le preferenze in famiglia,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le offese e le percosse,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 vissuti scolastici e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le relazioni coi compagni.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47" y="2637514"/>
            <a:ext cx="3558370" cy="322889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817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ci sono tutte le ingiustizie della vita, gli inganni,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le lotte e le umiliazioni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sul posto di lavoro,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 dissapori famigliari,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le vicissitudini di coppia,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le ingratitudini ecc.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 tutti c’è una pace da fare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per non affondare nei rancori.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1" y="2498769"/>
            <a:ext cx="3307591" cy="317528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5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L’operazione più difficile però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è quella di perdonare se stessi,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accettarsi, accogliersi e far pace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con noi stessi.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L’origine della difficoltà a farlo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è da ricercarsi nella superbia,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 quell’atteggiamento che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ammette il limite e non concede d’esser fallibili.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540" y="2057535"/>
            <a:ext cx="3879447" cy="310664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50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segreto…</a:t>
            </a:r>
            <a:endParaRPr lang="it-I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nascosto in una sentimento poco praticato: la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gratitudine.</a:t>
            </a:r>
          </a:p>
          <a:p>
            <a:pPr marL="0" indent="0">
              <a:buNone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gratitudine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la capacità </a:t>
            </a:r>
          </a:p>
          <a:p>
            <a:pPr marL="0" indent="0">
              <a:buNone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di guardare al passato </a:t>
            </a:r>
          </a:p>
          <a:p>
            <a:pPr marL="0" indent="0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come un dono </a:t>
            </a:r>
          </a:p>
          <a:p>
            <a:pPr marL="0" indent="0">
              <a:buNone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per poter amare nel presente</a:t>
            </a:r>
          </a:p>
          <a:p>
            <a:pPr marL="0" indent="0">
              <a:buNone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 non essere ostaggi </a:t>
            </a:r>
          </a:p>
          <a:p>
            <a:pPr marL="0" indent="0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della paura del futuro.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14" y="2532799"/>
            <a:ext cx="3168768" cy="316876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65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849" y="429999"/>
            <a:ext cx="10515600" cy="61717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092" y="429999"/>
            <a:ext cx="9636370" cy="61717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1420836" y="665329"/>
            <a:ext cx="94816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Cantico delle </a:t>
            </a:r>
            <a:r>
              <a:rPr lang="it-IT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creature </a:t>
            </a:r>
            <a:endParaRPr lang="it-IT" sz="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mi’ Signore,</a:t>
            </a:r>
          </a:p>
          <a:p>
            <a:pPr algn="ctr"/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tucte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 tue creature,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spetialmente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messor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 frate sole,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 è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iorno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et allumini noi per lui. 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bellu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radiante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grande splendore,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te, Altissimo, porta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significatione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mi’ Signore, </a:t>
            </a:r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sora luna e le stelle, in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formate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clarite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pretiose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belle.</a:t>
            </a:r>
          </a:p>
        </p:txBody>
      </p:sp>
    </p:spTree>
    <p:extLst>
      <p:ext uri="{BB962C8B-B14F-4D97-AF65-F5344CB8AC3E}">
        <p14:creationId xmlns:p14="http://schemas.microsoft.com/office/powerpoint/2010/main" val="40448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47447"/>
            <a:ext cx="10515600" cy="4629516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riguarda le cose passate,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νόστος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(ritorno) e 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άλγος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(dolore), 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"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dolore del ritorno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è una emozione o sentimento,  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appartenente all’area della tristezza,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per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lontananza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persone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luoghi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 o per un evento collocato </a:t>
            </a: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nel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si vorrebbe rivivere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49" y="2280664"/>
            <a:ext cx="3116336" cy="316308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83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284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900" y="520505"/>
            <a:ext cx="9996200" cy="600690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CasellaDiTesto 11"/>
          <p:cNvSpPr txBox="1"/>
          <p:nvPr/>
        </p:nvSpPr>
        <p:spPr>
          <a:xfrm>
            <a:off x="1223889" y="520505"/>
            <a:ext cx="963636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9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mi’ Signore,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frate vento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aere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nubilo et sereno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onne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per lo quale a le tue creature dai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sustentamento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mi’ Signore,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sor’aqua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la quale è multo utile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humile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pretiosa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casta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mi' Signore,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frate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 quale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ennallumini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nocte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ello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bello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iocundo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robustoso et forte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536" y="4511553"/>
            <a:ext cx="1940722" cy="191452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388" y="779520"/>
            <a:ext cx="2107720" cy="206329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6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0266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30" y="503285"/>
            <a:ext cx="6471139" cy="581394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3319556" y="970671"/>
            <a:ext cx="51909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mi’ Signore,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sora nostra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matre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terra, la quale ne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sustenta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governa,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produce diversi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fructi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coloriti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flori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6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56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184" y="520747"/>
            <a:ext cx="8651631" cy="580631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2588455" y="1097280"/>
            <a:ext cx="7582487" cy="507831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mi’ Signore, </a:t>
            </a:r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quelli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perdonano per lo tuo amore, et sostengo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infirmitate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tribulatione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Beati quelli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'l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sosterrano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pace, 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 da te, Altissimo, </a:t>
            </a:r>
          </a:p>
          <a:p>
            <a:pPr algn="ctr"/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sirano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incoronati.</a:t>
            </a:r>
          </a:p>
          <a:p>
            <a:pPr algn="ctr"/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0875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326" y="365124"/>
            <a:ext cx="8764172" cy="617266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CasellaDiTesto 4"/>
          <p:cNvSpPr txBox="1"/>
          <p:nvPr/>
        </p:nvSpPr>
        <p:spPr>
          <a:xfrm>
            <a:off x="1730326" y="365126"/>
            <a:ext cx="87641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Laudato</a:t>
            </a:r>
            <a:r>
              <a:rPr lang="it-I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si’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mi’ Signore </a:t>
            </a:r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sora nostra morte corporale,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quale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nullu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homo vivente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pò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skappare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guai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quelli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morrano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 le peccata mortali;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quelli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trovarà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 le tue santissime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voluntati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morte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secunda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'l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farrà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male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Laudate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benedicete</a:t>
            </a:r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mi’ Signore' </a:t>
            </a:r>
            <a:endParaRPr lang="it-I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ringratiate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serviateli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grande </a:t>
            </a:r>
            <a:r>
              <a:rPr lang="it-IT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humilitate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30" y="365125"/>
            <a:ext cx="8642139" cy="58118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847833" y="4476466"/>
            <a:ext cx="6496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segreto della felicità: la gratitudine!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ARRIVEDERCI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9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10186"/>
            <a:ext cx="10515600" cy="4866778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rimpianto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riguarda le cose perdute,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rim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pianto = "dolore ripetuto"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ricordare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dolore, </a:t>
            </a: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rammarico,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tristezza,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qualcosa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definitamente 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perduto.</a:t>
            </a:r>
          </a:p>
          <a:p>
            <a:pPr marL="0" indent="0">
              <a:buNone/>
            </a:pP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rimpianto sono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sentimenti molto ricorrenti  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nell’età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adulta,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soprattutto negli anziani.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69" y="2465103"/>
            <a:ext cx="3888475" cy="293744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255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età ha i suoi bisogni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(Eriksson)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 anno di vita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fiducia di base = sentire che i propri bisogni sono soddisfatti e che il mondo è un posto buono e piacevole, al contrario matura la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sfiducia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la paura.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Secondo anno di vita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scoperta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controllo = sentire di poter controllare chi sta intorno, le emozioni, l’ambiente, gli sfinteri, i propri muscoli, al contrario matura la vergogna.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prescolare dei giochi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iniziativa = tendenza ad intraprendere, a fare progetti, ad affrontare un compito per il puro piacere di sentirsi attivo, al contrario blocco per timore sempre di sbagliare.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770021"/>
            <a:ext cx="10515600" cy="5406942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 della scuola elementare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operosità = sentire di essere adeguati nei confronti degli altri e delle regole, capaci di raggiungere un obiettivo, al contrario senso di inadeguatezza.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Adolescenza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identità individuale = senso preciso e stabile di ciò che si è nella vita e nella società. Al contrario crisi d’identità con confusione ed ambivalenza.</a:t>
            </a:r>
          </a:p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Giovinezza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intimità = capacità di intimità ed affiliazione, al contrario ritiro nell’isolamento in relazioni vuote e fredde.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Età di mezzo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senso di generatività = capacità produttiva e creativa nel lavoro, nella società e nella famiglia, al contrario chiusura in sé con senso di vuoto, impoverimento e ristagno.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749072"/>
          </a:xfrm>
          <a:solidFill>
            <a:srgbClr val="FFF2CC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anzianità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il punto più avanzato del percorso della vita.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vuol dire aver oltrepassato più o meno bene tutti gli snodi cruciali del cammino precedente e trasportare poi sul corpo e nell’anima i segni delle sconfitte e delle vittorie passate.</a:t>
            </a:r>
          </a:p>
          <a:p>
            <a:pPr marL="0" indent="0">
              <a:buNone/>
            </a:pP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della vita ha il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suo                                            passaggio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superare con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                                   conseguenze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poi 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si si proiettano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futuro.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allora l’anzianità è il risultato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di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tutto quello che è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stato vissuto                                   nell’intera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 precedente.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92" y="2391769"/>
            <a:ext cx="4601286" cy="34509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282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L’età anziana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55846"/>
            <a:ext cx="10515600" cy="4621118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anziana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caratterizzata dal senso della compiutezza o dalla disperazione.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L’integrità è caratterizzata dal percepire la propria esistenza come ricca di senso, 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voltarsi indietro e vedere che il proprio vivere ha avuto un significato ed un valore. È servito a sé e 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stava intorno.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L’emozione che lo segnala è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nostalgia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consapevolezza di aver speso tutto sommato bene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la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propria vita. </a:t>
            </a:r>
          </a:p>
        </p:txBody>
      </p:sp>
    </p:spTree>
    <p:extLst>
      <p:ext uri="{BB962C8B-B14F-4D97-AF65-F5344CB8AC3E}">
        <p14:creationId xmlns:p14="http://schemas.microsoft.com/office/powerpoint/2010/main" val="33490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890710"/>
          </a:xfrm>
          <a:solidFill>
            <a:srgbClr val="FFF2CC"/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contrario se si dispera per                                                                  le mete mai raggiunte                                                               e per le domande senza risposta,                                                                 allora prevarrà il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rimpianto                                                          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ciò che non è accaduto                                                 o     e non è stato realizzato.</a:t>
            </a:r>
          </a:p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Questo sentimento                                                                   si accompagnerà allora                                                              ad un ruminamento interiore                                                    fatto di insoddisfazione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tristezza persistente.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58" y="1690688"/>
            <a:ext cx="4094513" cy="345451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858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altro segnale è il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 brontolare su tutto,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perché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niente va mai bene, 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un peggioramento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dei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comportamenti di rifugio, 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il silenzio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contraddizione su tutto,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perdita dell’interesse affettivo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dell’apprezzamento della presenza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dell’altro/a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delle persone vicine.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74" y="2486202"/>
            <a:ext cx="2977586" cy="334978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67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1417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di Office</vt:lpstr>
      <vt:lpstr>  Nostalgia   o     rimpianto?</vt:lpstr>
      <vt:lpstr>Presentazione standard di PowerPoint</vt:lpstr>
      <vt:lpstr>Presentazione standard di PowerPoint</vt:lpstr>
      <vt:lpstr>Ogni età ha i suoi bisogni (Eriksson)</vt:lpstr>
      <vt:lpstr>Presentazione standard di PowerPoint</vt:lpstr>
      <vt:lpstr>Presentazione standard di PowerPoint</vt:lpstr>
      <vt:lpstr>L’età anziana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Guarire la memoria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segreto…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Nostalgia o  rimpianto?</dc:title>
  <dc:creator>carluccio Bonesso</dc:creator>
  <cp:lastModifiedBy>Carluccio</cp:lastModifiedBy>
  <cp:revision>73</cp:revision>
  <dcterms:created xsi:type="dcterms:W3CDTF">2014-02-10T09:48:25Z</dcterms:created>
  <dcterms:modified xsi:type="dcterms:W3CDTF">2018-01-17T10:33:35Z</dcterms:modified>
</cp:coreProperties>
</file>