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2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48" r:id="rId59"/>
    <p:sldId id="314" r:id="rId60"/>
    <p:sldId id="349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50" r:id="rId93"/>
    <p:sldId id="346" r:id="rId94"/>
    <p:sldId id="351" r:id="rId95"/>
    <p:sldId id="352" r:id="rId96"/>
    <p:sldId id="353" r:id="rId97"/>
    <p:sldId id="354" r:id="rId98"/>
    <p:sldId id="355" r:id="rId99"/>
    <p:sldId id="356" r:id="rId100"/>
    <p:sldId id="347" r:id="rId10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2585-FB46-4897-ADBA-D9D2AD77B2CF}" type="datetimeFigureOut">
              <a:rPr lang="it-IT" smtClean="0"/>
              <a:pPr/>
              <a:t>29/12/2017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EC7CF-5C33-4C56-8CA5-6FE6517DD8C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12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Il goloso vive per mangiare, il virtuoso mangia per vivere. Il goloso cerca il piacere, il virtuoso il nutrimento.</a:t>
            </a:r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350C43-3681-48B9-9653-642FC529A87C}" type="slidenum">
              <a:rPr lang="it-IT" altLang="it-IT">
                <a:latin typeface="Calibri" pitchFamily="34" charset="0"/>
              </a:rPr>
              <a:pPr/>
              <a:t>26</a:t>
            </a:fld>
            <a:endParaRPr lang="it-IT" altLang="it-IT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2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Il goloso vive per mangiare, il virtuoso mangia per vivere. Il goloso cerca il piacere, il virtuoso il nutrimento.</a:t>
            </a:r>
          </a:p>
        </p:txBody>
      </p:sp>
      <p:sp>
        <p:nvSpPr>
          <p:cNvPr id="133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350C43-3681-48B9-9653-642FC529A87C}" type="slidenum">
              <a:rPr lang="it-IT" altLang="it-IT">
                <a:latin typeface="Calibri" pitchFamily="34" charset="0"/>
              </a:rPr>
              <a:pPr/>
              <a:t>27</a:t>
            </a:fld>
            <a:endParaRPr lang="it-IT" altLang="it-IT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6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Paul </a:t>
            </a:r>
            <a:r>
              <a:rPr lang="it-IT" dirty="0" err="1" smtClean="0"/>
              <a:t>MacLean</a:t>
            </a:r>
            <a:r>
              <a:rPr lang="it-IT" dirty="0" smtClean="0"/>
              <a:t> è stato l’antesignano della teoria dei tre cervelli, oramai dimostrata. Il cervello viene visto nei suoi tre sistemi principali: il cervello Rettiliano (tronco dell'encefalo), il cervello Mammifero (sistema limbico) e la Coscienza (neocorteccia).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Avremo modo di approfondire l’importanza delle cortecce come sede non solo della mente razionale ma anche del logos in senso più ampio, comprensivo dei bisogni spirituali. </a:t>
            </a:r>
            <a:r>
              <a:rPr lang="it-IT" altLang="it-IT" sz="1200" dirty="0" smtClean="0">
                <a:latin typeface="Times New Roman" panose="02020603050405020304" pitchFamily="18" charset="0"/>
              </a:rPr>
              <a:t>Gli zoologi, studiando la neuroanatomia dei rettili, hanno verificato che il cervello anatomicamente piatto dei rettili predatori è più lungo di quello dei rettili erbivori. Osservando il comportamento delle differenti specie è evidente che il rettile erbivoro per sopravvivere non ha che stare alla larga dai predatori o fuggire, mentre il predatore deve mettere in campo strategie più complesse, ovvero più intelligenti, per ghermire la preda.</a:t>
            </a:r>
            <a:endParaRPr lang="it-IT" sz="1200" b="1" dirty="0" smtClean="0"/>
          </a:p>
          <a:p>
            <a:r>
              <a:rPr lang="it-IT" b="1" dirty="0" smtClean="0"/>
              <a:t>Il cervello rettiliano,</a:t>
            </a:r>
            <a:r>
              <a:rPr lang="it-IT" dirty="0" smtClean="0"/>
              <a:t> il più antico, è la sede degli istinti primari, delle funzioni corporee autonome, del territorio, della conquista e della difesa, dei comportamenti che riguardano l'accoppiamento, la risposta attacco-fuga, ed anche quelli che avvengono in un gruppo e che formano le gerarchie sociali. </a:t>
            </a:r>
            <a:r>
              <a:rPr lang="it-IT" b="1" dirty="0" smtClean="0"/>
              <a:t>I rettili</a:t>
            </a:r>
            <a:r>
              <a:rPr lang="it-IT" dirty="0" smtClean="0"/>
              <a:t>, creature a sangue freddo, hanno solo questa parte.</a:t>
            </a:r>
          </a:p>
          <a:p>
            <a:r>
              <a:rPr lang="it-IT" dirty="0" smtClean="0"/>
              <a:t> (mammifero) è l'evoluzione della parte rettiliana che rappresenta un progresso del sistema nervoso, aumentando le capacità di affrontare l'ambiente. Parti di esso sono correlate al nutrimento, altre ai sentimenti e alle emozioni, altre ancora collegano i messaggi esterni con quelli endogeni (sostanze prodotte dal nostro corpo). Essendo la sede delle emozioni è quella parte di cervello che ci permette anche di prenderci cura; non a caso i mammiferi sono gli unici animali che si prendono cura della prole, che si proteggono nel branco con la vicinanza ecc.</a:t>
            </a:r>
          </a:p>
          <a:p>
            <a:r>
              <a:rPr lang="it-IT" dirty="0" smtClean="0"/>
              <a:t>: le funzioni cognitive e razionali; crea le connessioni tra i fenomeni che ci accadono determinandone delle cause in funzione delle conoscenze soggettive; quest'istanza può esser considerata come la nostra parte adulta, quella che dovrebbe comprendere e filtrare gli altri due cervelli per decidere.  Riassumendo racchiude tutte le funzioni cognitive e razionali.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38DA6-6697-4EA2-B9BA-7FDAFDCA3B09}" type="slidenum">
              <a:rPr lang="it-IT" smtClean="0"/>
              <a:pPr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28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Paul </a:t>
            </a:r>
            <a:r>
              <a:rPr lang="it-IT" dirty="0" err="1" smtClean="0"/>
              <a:t>MacLean</a:t>
            </a:r>
            <a:r>
              <a:rPr lang="it-IT" dirty="0" smtClean="0"/>
              <a:t> è stato l’antesignano della teoria dei tre cervelli, oramai dimostrata. Il cervello viene visto nei suoi tre sistemi principali: il cervello Rettiliano (tronco dell'encefalo), il cervello Mammifero (sistema limbico) e la Coscienza (neocorteccia).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Avremo modo di approfondire l’importanza delle cortecce come sede non solo della mente razionale ma anche del logos in senso più ampio, comprensivo dei bisogni spirituali. </a:t>
            </a:r>
            <a:r>
              <a:rPr lang="it-IT" altLang="it-IT" sz="1200" dirty="0" smtClean="0">
                <a:latin typeface="Times New Roman" panose="02020603050405020304" pitchFamily="18" charset="0"/>
              </a:rPr>
              <a:t>Gli zoologi, studiando la neuroanatomia dei rettili, hanno verificato che il cervello anatomicamente piatto dei rettili predatori è più lungo di quello dei rettili erbivori. Osservando il comportamento delle differenti specie è evidente che il rettile erbivoro per sopravvivere non ha che stare alla larga dai predatori o fuggire, mentre il predatore deve mettere in campo strategie più complesse, ovvero più intelligenti, per ghermire la preda.</a:t>
            </a:r>
            <a:endParaRPr lang="it-IT" sz="1200" b="1" dirty="0" smtClean="0"/>
          </a:p>
          <a:p>
            <a:r>
              <a:rPr lang="it-IT" b="1" dirty="0" smtClean="0"/>
              <a:t>Il cervello rettiliano,</a:t>
            </a:r>
            <a:r>
              <a:rPr lang="it-IT" dirty="0" smtClean="0"/>
              <a:t> il più antico, è la sede degli istinti primari, delle funzioni corporee autonome, del territorio, della conquista e della difesa, dei comportamenti che riguardano l'accoppiamento, la risposta attacco-fuga, ed anche quelli che avvengono in un gruppo e che formano le gerarchie sociali. </a:t>
            </a:r>
            <a:r>
              <a:rPr lang="it-IT" b="1" dirty="0" smtClean="0"/>
              <a:t>I rettili</a:t>
            </a:r>
            <a:r>
              <a:rPr lang="it-IT" dirty="0" smtClean="0"/>
              <a:t>, creature a sangue freddo, hanno solo questa parte.</a:t>
            </a:r>
          </a:p>
          <a:p>
            <a:r>
              <a:rPr lang="it-IT" dirty="0" smtClean="0"/>
              <a:t> (mammifero) è l'evoluzione della parte rettiliana che rappresenta un progresso del sistema nervoso, aumentando le capacità di affrontare l'ambiente. Parti di esso sono correlate al nutrimento, altre ai sentimenti e alle emozioni, altre ancora collegano i messaggi esterni con quelli endogeni (sostanze prodotte dal nostro corpo). Essendo la sede delle emozioni è quella parte di cervello che ci permette anche di prenderci cura; non a caso i mammiferi sono gli unici animali che si prendono cura della prole, che si proteggono nel branco con la vicinanza ecc.</a:t>
            </a:r>
          </a:p>
          <a:p>
            <a:r>
              <a:rPr lang="it-IT" dirty="0" smtClean="0"/>
              <a:t>: le funzioni cognitive e razionali; crea le connessioni tra i fenomeni che ci accadono determinandone delle cause in funzione delle conoscenze soggettive; quest'istanza può esser considerata come la nostra parte adulta, quella che dovrebbe comprendere e filtrare gli altri due cervelli per decidere.  Riassumendo racchiude tutte le funzioni cognitive e razionali.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38DA6-6697-4EA2-B9BA-7FDAFDCA3B09}" type="slidenum">
              <a:rPr lang="it-IT" smtClean="0"/>
              <a:pPr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70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Paul </a:t>
            </a:r>
            <a:r>
              <a:rPr lang="it-IT" dirty="0" err="1" smtClean="0"/>
              <a:t>MacLean</a:t>
            </a:r>
            <a:r>
              <a:rPr lang="it-IT" dirty="0" smtClean="0"/>
              <a:t> è stato l’antesignano della teoria dei tre cervelli, oramai dimostrata. Il cervello viene visto nei suoi tre sistemi principali: il cervello Rettiliano (tronco dell'encefalo), il cervello Mammifero (sistema limbico) e la Coscienza (neocorteccia).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Avremo modo di approfondire l’importanza delle cortecce come sede non solo della mente razionale ma anche del logos in senso più ampio, comprensivo dei bisogni spirituali. </a:t>
            </a:r>
            <a:r>
              <a:rPr lang="it-IT" altLang="it-IT" sz="1200" dirty="0" smtClean="0">
                <a:latin typeface="Times New Roman" panose="02020603050405020304" pitchFamily="18" charset="0"/>
              </a:rPr>
              <a:t>Gli zoologi, studiando la neuroanatomia dei rettili, hanno verificato che il cervello anatomicamente piatto dei rettili predatori è più lungo di quello dei rettili erbivori. Osservando il comportamento delle differenti specie è evidente che il rettile erbivoro per sopravvivere non ha che stare alla larga dai predatori o fuggire, mentre il predatore deve mettere in campo strategie più complesse, ovvero più intelligenti, per ghermire la preda.</a:t>
            </a:r>
            <a:endParaRPr lang="it-IT" sz="1200" b="1" dirty="0" smtClean="0"/>
          </a:p>
          <a:p>
            <a:r>
              <a:rPr lang="it-IT" b="1" dirty="0" smtClean="0"/>
              <a:t>Il cervello rettiliano,</a:t>
            </a:r>
            <a:r>
              <a:rPr lang="it-IT" dirty="0" smtClean="0"/>
              <a:t> il più antico, è la sede degli istinti primari, delle funzioni corporee autonome, del territorio, della conquista e della difesa, dei comportamenti che riguardano l'accoppiamento, la risposta attacco-fuga, ed anche quelli che avvengono in un gruppo e che formano le gerarchie sociali. </a:t>
            </a:r>
            <a:r>
              <a:rPr lang="it-IT" b="1" dirty="0" smtClean="0"/>
              <a:t>I rettili</a:t>
            </a:r>
            <a:r>
              <a:rPr lang="it-IT" dirty="0" smtClean="0"/>
              <a:t>, creature a sangue freddo, hanno solo questa parte.</a:t>
            </a:r>
          </a:p>
          <a:p>
            <a:r>
              <a:rPr lang="it-IT" dirty="0" smtClean="0"/>
              <a:t> (mammifero) è l'evoluzione della parte rettiliana che rappresenta un progresso del sistema nervoso, aumentando le capacità di affrontare l'ambiente. Parti di esso sono correlate al nutrimento, altre ai sentimenti e alle emozioni, altre ancora collegano i messaggi esterni con quelli endogeni (sostanze prodotte dal nostro corpo). Essendo la sede delle emozioni è quella parte di cervello che ci permette anche di prenderci cura; non a caso i mammiferi sono gli unici animali che si prendono cura della prole, che si proteggono nel branco con la vicinanza ecc.</a:t>
            </a:r>
          </a:p>
          <a:p>
            <a:r>
              <a:rPr lang="it-IT" dirty="0" smtClean="0"/>
              <a:t>: le funzioni cognitive e razionali; crea le connessioni tra i fenomeni che ci accadono determinandone delle cause in funzione delle conoscenze soggettive; quest'istanza può esser considerata come la nostra parte adulta, quella che dovrebbe comprendere e filtrare gli altri due cervelli per decidere.  Riassumendo racchiude tutte le funzioni cognitive e razionali.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38DA6-6697-4EA2-B9BA-7FDAFDCA3B09}" type="slidenum">
              <a:rPr lang="it-IT" smtClean="0"/>
              <a:pPr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76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 improvviso rumore alle spalle porta a scansarsi istintivamente prima ancora di rendersi conto di cosa si tratti: la paura forte del momento scatena in una frazione di secondo una reazione che può fare la differenza fra la vita e la morte, se nel caso si trattasse del sopraggiungere veloce di una macchina o la caduta di qualcosa dall’alto da cui scansarsi.</a:t>
            </a:r>
          </a:p>
          <a:p>
            <a:r>
              <a:rPr lang="it-IT" dirty="0" smtClean="0"/>
              <a:t>Analoghe situazioni si ripetono in altre emozioni come nella rabbia forte, nella gioia esaltante, nella tristezza cupa: la risposta emotiva pervade il cervello ancora prima che la pensabilità delle aree superiori intervenga, creando un “sequestro emotivo”.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>
                <a:latin typeface="Times New Roman" panose="02020603050405020304" pitchFamily="18" charset="0"/>
              </a:rPr>
              <a:t>Aggredire i pericoli va bene nella savana, ma nella vita quotidiana i pericoli sono semplicemente relazionali e mai di sopravvivenza.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38DA6-6697-4EA2-B9BA-7FDAFDCA3B09}" type="slidenum">
              <a:rPr lang="it-IT" smtClean="0"/>
              <a:pPr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12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>
                <a:latin typeface="Times New Roman" panose="02020603050405020304" pitchFamily="18" charset="0"/>
              </a:rPr>
              <a:t>Nelle situazioni di limite stare a valutare e riflettere potrebbe essere perdente, meglio quindi una reazione rapida.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38DA6-6697-4EA2-B9BA-7FDAFDCA3B09}" type="slidenum">
              <a:rPr lang="it-IT" smtClean="0"/>
              <a:pPr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8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EC7CF-5C33-4C56-8CA5-6FE6517DD8C4}" type="slidenum">
              <a:rPr lang="it-IT" smtClean="0"/>
              <a:pPr/>
              <a:t>82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09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9643EB-6E90-4E5E-AAD8-94EF157EBBC8}" type="datetimeFigureOut">
              <a:rPr lang="it-IT" smtClean="0"/>
              <a:pPr/>
              <a:t>29/12/2017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5AE419-661D-4C72-B1C7-27359BA544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3EB-6E90-4E5E-AAD8-94EF157EBBC8}" type="datetimeFigureOut">
              <a:rPr lang="it-IT" smtClean="0"/>
              <a:pPr/>
              <a:t>29/12/2017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E419-661D-4C72-B1C7-27359BA544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9643EB-6E90-4E5E-AAD8-94EF157EBBC8}" type="datetimeFigureOut">
              <a:rPr lang="it-IT" smtClean="0"/>
              <a:pPr/>
              <a:t>29/12/2017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05AE419-661D-4C72-B1C7-27359BA544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3EB-6E90-4E5E-AAD8-94EF157EBBC8}" type="datetimeFigureOut">
              <a:rPr lang="it-IT" smtClean="0"/>
              <a:pPr/>
              <a:t>29/12/2017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5AE419-661D-4C72-B1C7-27359BA5442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3EB-6E90-4E5E-AAD8-94EF157EBBC8}" type="datetimeFigureOut">
              <a:rPr lang="it-IT" smtClean="0"/>
              <a:pPr/>
              <a:t>29/12/2017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05AE419-661D-4C72-B1C7-27359BA5442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9643EB-6E90-4E5E-AAD8-94EF157EBBC8}" type="datetimeFigureOut">
              <a:rPr lang="it-IT" smtClean="0"/>
              <a:pPr/>
              <a:t>29/12/2017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5AE419-661D-4C72-B1C7-27359BA5442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9643EB-6E90-4E5E-AAD8-94EF157EBBC8}" type="datetimeFigureOut">
              <a:rPr lang="it-IT" smtClean="0"/>
              <a:pPr/>
              <a:t>29/12/2017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05AE419-661D-4C72-B1C7-27359BA5442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3EB-6E90-4E5E-AAD8-94EF157EBBC8}" type="datetimeFigureOut">
              <a:rPr lang="it-IT" smtClean="0"/>
              <a:pPr/>
              <a:t>29/12/2017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5AE419-661D-4C72-B1C7-27359BA544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3EB-6E90-4E5E-AAD8-94EF157EBBC8}" type="datetimeFigureOut">
              <a:rPr lang="it-IT" smtClean="0"/>
              <a:pPr/>
              <a:t>29/12/2017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5AE419-661D-4C72-B1C7-27359BA544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3EB-6E90-4E5E-AAD8-94EF157EBBC8}" type="datetimeFigureOut">
              <a:rPr lang="it-IT" smtClean="0"/>
              <a:pPr/>
              <a:t>29/12/2017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5AE419-661D-4C72-B1C7-27359BA5442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9643EB-6E90-4E5E-AAD8-94EF157EBBC8}" type="datetimeFigureOut">
              <a:rPr lang="it-IT" smtClean="0"/>
              <a:pPr/>
              <a:t>29/12/2017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05AE419-661D-4C72-B1C7-27359BA5442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9643EB-6E90-4E5E-AAD8-94EF157EBBC8}" type="datetimeFigureOut">
              <a:rPr lang="it-IT" smtClean="0"/>
              <a:pPr/>
              <a:t>29/12/2017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5AE419-661D-4C72-B1C7-27359BA5442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0ahUKEwiCncWV9ZrUAhUKXRoKHeHHAd8QjRwIBw&amp;url=https://www.naturamediterraneo.com/forum/topic.asp?TOPIC_ID=49175&amp;psig=AFQjCNFw37gb3bwYQZnyxfmxYQSEa9U3BQ&amp;ust=149634695848870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google.it/url?sa=i&amp;rct=j&amp;q=&amp;esrc=s&amp;source=images&amp;cd=&amp;cad=rja&amp;uact=8&amp;ved=0ahUKEwjixsiq9ZrUAhWDVxoKHVqYCC8QjRwIBw&amp;url=https://www.youtube.com/watch?v=okYYdAnaUuo&amp;psig=AFQjCNGrN7Q0LyyxeyPptXyE77aqS_LYow&amp;ust=1496346747813199" TargetMode="Externa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RIEPILOGO DEL 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PRIMO ANNO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SUPERIORE DI TIMOLOGIA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9338"/>
            <a:ext cx="6477000" cy="3476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Comunicazione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Cosa utilizza l’emozione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comunicare?</a:t>
            </a:r>
            <a:endParaRPr lang="it-IT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2609850"/>
            <a:ext cx="2952750" cy="319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5" y="3709988"/>
            <a:ext cx="4038600" cy="209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7886700" cy="5173138"/>
          </a:xfrm>
          <a:solidFill>
            <a:srgbClr val="FF0000"/>
          </a:solidFill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it-IT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marL="0" indent="0">
              <a:buNone/>
            </a:pPr>
            <a:r>
              <a:rPr lang="it-I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it-I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0" indent="0">
              <a:buNone/>
            </a:pPr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0" indent="0">
              <a:buNone/>
            </a:pPr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32" y="1916832"/>
            <a:ext cx="4547936" cy="385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2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1700" y="493713"/>
            <a:ext cx="6457950" cy="6524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 smtClean="0">
                <a:latin typeface="Times New Roman" panose="02020603050405020304" pitchFamily="18" charset="0"/>
              </a:rPr>
              <a:t>Struttura dell’emozione</a:t>
            </a:r>
            <a:endParaRPr lang="it-IT" dirty="0"/>
          </a:p>
        </p:txBody>
      </p:sp>
      <p:sp>
        <p:nvSpPr>
          <p:cNvPr id="17411" name="Segnaposto contenuto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946082" cy="451743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Ogni emozione è dotata di: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- un 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tropismo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, cioè propensione di avvicinamento o allontanamento,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- un’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edonia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, cioè caratteristica di piacevolezza o sgradevolezza.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- È 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specifica 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rispetto all’input attivante.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- È 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binaria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 con l’emozione contraria cospecifica.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- È dotata di un’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espressività 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genetica e/o culturale.</a:t>
            </a:r>
            <a:endParaRPr lang="it-IT" altLang="it-IT" sz="3600" b="1" dirty="0" smtClean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85775" y="501651"/>
            <a:ext cx="8115300" cy="5757863"/>
          </a:xfrm>
          <a:solidFill>
            <a:schemeClr val="bg1"/>
          </a:solidFill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500" dirty="0" smtClean="0">
                <a:latin typeface="Times New Roman" panose="02020603050405020304" pitchFamily="18" charset="0"/>
              </a:rPr>
              <a:t>Il primo assioma della timologia, 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500" dirty="0" smtClean="0">
                <a:latin typeface="Times New Roman" panose="02020603050405020304" pitchFamily="18" charset="0"/>
              </a:rPr>
              <a:t>scienza delle emozioni, recita così: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500" b="1" dirty="0" smtClean="0">
                <a:latin typeface="Times New Roman" panose="02020603050405020304" pitchFamily="18" charset="0"/>
              </a:rPr>
              <a:t>  “Non vi è azione senza relazione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500" b="1" dirty="0" smtClean="0">
                <a:latin typeface="Times New Roman" panose="02020603050405020304" pitchFamily="18" charset="0"/>
              </a:rPr>
              <a:t>  e la relazione precede sempre l’azione”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sz="3600" dirty="0" smtClean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500" dirty="0" smtClean="0">
                <a:latin typeface="Times New Roman" panose="02020603050405020304" pitchFamily="18" charset="0"/>
              </a:rPr>
              <a:t>È dunque la </a:t>
            </a:r>
            <a:r>
              <a:rPr lang="it-IT" altLang="it-IT" sz="3500" b="1" dirty="0" smtClean="0">
                <a:latin typeface="Times New Roman" panose="02020603050405020304" pitchFamily="18" charset="0"/>
              </a:rPr>
              <a:t>qualità della relazione </a:t>
            </a:r>
            <a:r>
              <a:rPr lang="it-IT" altLang="it-IT" sz="3500" dirty="0" smtClean="0">
                <a:latin typeface="Times New Roman" panose="02020603050405020304" pitchFamily="18" charset="0"/>
              </a:rPr>
              <a:t>che condiziona e promuove la </a:t>
            </a:r>
            <a:r>
              <a:rPr lang="it-IT" altLang="it-IT" sz="3500" b="1" dirty="0" smtClean="0">
                <a:latin typeface="Times New Roman" panose="02020603050405020304" pitchFamily="18" charset="0"/>
              </a:rPr>
              <a:t>qualità delle azioni</a:t>
            </a:r>
            <a:r>
              <a:rPr lang="it-IT" altLang="it-IT" sz="3500" dirty="0" smtClean="0">
                <a:latin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500" dirty="0" smtClean="0">
                <a:latin typeface="Times New Roman" panose="02020603050405020304" pitchFamily="18" charset="0"/>
              </a:rPr>
              <a:t>L’azione d’un bacio è quella che è,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500" dirty="0" smtClean="0">
                <a:latin typeface="Times New Roman" panose="02020603050405020304" pitchFamily="18" charset="0"/>
              </a:rPr>
              <a:t>  ma in una relazione affettiva indica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500" dirty="0" smtClean="0">
                <a:latin typeface="Times New Roman" panose="02020603050405020304" pitchFamily="18" charset="0"/>
              </a:rPr>
              <a:t>  amore, mentre in una ostile è il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500" dirty="0" smtClean="0">
                <a:latin typeface="Times New Roman" panose="02020603050405020304" pitchFamily="18" charset="0"/>
              </a:rPr>
              <a:t>  bacio di Giuda, il tradimento!</a:t>
            </a:r>
            <a:endParaRPr lang="it-IT" altLang="it-IT" sz="35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89040"/>
            <a:ext cx="1584176" cy="2623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2" name="Immagin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1436925" cy="2391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0"/>
            <a:ext cx="6457950" cy="13407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Sequestro emotivo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0778" y="1790700"/>
            <a:ext cx="8118872" cy="4622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500" dirty="0" smtClean="0">
                <a:latin typeface="Times New Roman" panose="02020603050405020304" pitchFamily="18" charset="0"/>
              </a:rPr>
              <a:t>Sono </a:t>
            </a:r>
            <a:r>
              <a:rPr lang="it-IT" altLang="it-IT" sz="3500" dirty="0">
                <a:latin typeface="Times New Roman" panose="02020603050405020304" pitchFamily="18" charset="0"/>
              </a:rPr>
              <a:t>le situazioni cariche di emozioni forti, come la rabbia forte, lo scoraggiamento, o la tristezza cupa.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500" dirty="0">
                <a:latin typeface="Times New Roman" panose="02020603050405020304" pitchFamily="18" charset="0"/>
              </a:rPr>
              <a:t>La risposta emotiva pervade il cervello ancora prima che la pensabilità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500" dirty="0">
                <a:latin typeface="Times New Roman" panose="02020603050405020304" pitchFamily="18" charset="0"/>
              </a:rPr>
              <a:t>  </a:t>
            </a:r>
            <a:r>
              <a:rPr lang="it-IT" altLang="it-IT" sz="3500" dirty="0" smtClean="0">
                <a:latin typeface="Times New Roman" panose="02020603050405020304" pitchFamily="18" charset="0"/>
              </a:rPr>
              <a:t>delle </a:t>
            </a:r>
            <a:r>
              <a:rPr lang="it-IT" altLang="it-IT" sz="3500" dirty="0">
                <a:latin typeface="Times New Roman" panose="02020603050405020304" pitchFamily="18" charset="0"/>
              </a:rPr>
              <a:t>aree superiori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500" dirty="0">
                <a:latin typeface="Times New Roman" panose="02020603050405020304" pitchFamily="18" charset="0"/>
              </a:rPr>
              <a:t>  </a:t>
            </a:r>
            <a:r>
              <a:rPr lang="it-IT" altLang="it-IT" sz="3500" dirty="0" smtClean="0">
                <a:latin typeface="Times New Roman" panose="02020603050405020304" pitchFamily="18" charset="0"/>
              </a:rPr>
              <a:t>intervenga</a:t>
            </a:r>
            <a:r>
              <a:rPr lang="it-IT" altLang="it-IT" sz="3500" dirty="0">
                <a:latin typeface="Times New Roman" panose="02020603050405020304" pitchFamily="18" charset="0"/>
              </a:rPr>
              <a:t>, creando il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500" dirty="0">
                <a:latin typeface="Times New Roman" panose="02020603050405020304" pitchFamily="18" charset="0"/>
              </a:rPr>
              <a:t>  “</a:t>
            </a:r>
            <a:r>
              <a:rPr lang="it-IT" altLang="it-IT" sz="3500" b="1" dirty="0">
                <a:latin typeface="Times New Roman" panose="02020603050405020304" pitchFamily="18" charset="0"/>
              </a:rPr>
              <a:t>sequestro emotivo</a:t>
            </a:r>
            <a:r>
              <a:rPr lang="it-IT" altLang="it-IT" sz="3500" dirty="0">
                <a:latin typeface="Times New Roman" panose="02020603050405020304" pitchFamily="18" charset="0"/>
              </a:rPr>
              <a:t>”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500" dirty="0">
                <a:latin typeface="Times New Roman" panose="02020603050405020304" pitchFamily="18" charset="0"/>
              </a:rPr>
              <a:t>   dell’emozione agita.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sz="4600" dirty="0" smtClean="0">
              <a:latin typeface="Times New Roman" panose="02020603050405020304" pitchFamily="18" charset="0"/>
            </a:endParaRPr>
          </a:p>
        </p:txBody>
      </p:sp>
      <p:pic>
        <p:nvPicPr>
          <p:cNvPr id="34820" name="Picture 5" descr="rabb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62085"/>
            <a:ext cx="3363373" cy="267940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5939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punto di vista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rgbClr val="C000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endParaRPr lang="it-IT" sz="32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it-IT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Tutto è interazione!</a:t>
            </a:r>
          </a:p>
          <a:p>
            <a:pPr algn="ctr">
              <a:buNone/>
            </a:pPr>
            <a:endParaRPr lang="it-IT" sz="24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it-IT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esiste la pura relazione o la semplice azione e non si può ora entrare in relazione e un’altra volta agire.</a:t>
            </a:r>
            <a:endParaRPr lang="it-IT" sz="4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della Timologia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rgbClr val="C00000"/>
          </a:solidFill>
        </p:spPr>
        <p:txBody>
          <a:bodyPr/>
          <a:lstStyle/>
          <a:p>
            <a:pPr algn="ctr">
              <a:buNone/>
            </a:pPr>
            <a:endParaRPr lang="it-IT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it-IT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Anche l’azione più primitiva e </a:t>
            </a:r>
            <a:r>
              <a:rPr lang="it-IT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semplice </a:t>
            </a:r>
            <a:r>
              <a:rPr lang="it-IT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 interattiva.</a:t>
            </a:r>
          </a:p>
          <a:p>
            <a:pPr algn="ctr">
              <a:buNone/>
            </a:pPr>
            <a:endParaRPr lang="it-IT" sz="20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it-IT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Es: mangiare è anche entrare in relazione con il cibo.</a:t>
            </a:r>
            <a:endParaRPr lang="it-IT" sz="4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...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nuovo paradigma.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rgbClr val="C00000"/>
          </a:solidFill>
        </p:spPr>
        <p:txBody>
          <a:bodyPr/>
          <a:lstStyle/>
          <a:p>
            <a:pPr>
              <a:buNone/>
            </a:pPr>
            <a:endParaRPr lang="it-IT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it-IT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Timologia il comportamento include sia l’azione che la relazione, dunque è generato dall’interazione dei due sistemi.</a:t>
            </a:r>
          </a:p>
          <a:p>
            <a:pPr algn="ctr">
              <a:buNone/>
            </a:pPr>
            <a:endParaRPr lang="it-IT" sz="20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it-IT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“Comportarsi” è sempre interagire.</a:t>
            </a:r>
            <a:endParaRPr lang="it-IT" sz="4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Timologia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Emozioni – come ricorderemo –agiscono in  quattro fasi:</a:t>
            </a:r>
          </a:p>
          <a:p>
            <a:pPr algn="ctr">
              <a:buNone/>
            </a:pPr>
            <a:r>
              <a:rPr lang="it-IT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 – Valutazione – Attivazione </a:t>
            </a:r>
            <a:r>
              <a:rPr lang="it-IT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Output</a:t>
            </a:r>
            <a:r>
              <a:rPr lang="it-IT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it-IT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Possiamo però raggrupparle a due a due, ottenendo così due “momenti”, cioè </a:t>
            </a:r>
            <a:endParaRPr lang="it-IT" sz="36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</a:t>
            </a: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Input </a:t>
            </a: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Valutazione </a:t>
            </a: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it-IT" sz="40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</a:t>
            </a: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 Attivazione – Output.</a:t>
            </a:r>
            <a:endParaRPr lang="it-IT" sz="40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moderna risposta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it-IT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primo (Input - Valutazione) </a:t>
            </a:r>
            <a:endParaRPr lang="it-IT" sz="40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momento della </a:t>
            </a:r>
            <a:endParaRPr lang="it-IT" sz="40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it-IT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RELAZIONE</a:t>
            </a: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secondo (Attivazione -  Output) </a:t>
            </a:r>
            <a:endParaRPr lang="it-IT" sz="40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quello della </a:t>
            </a:r>
            <a:endParaRPr lang="it-IT" sz="40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it-IT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AZIONE</a:t>
            </a:r>
            <a:r>
              <a:rPr lang="it-IT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40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102568"/>
          </a:xfrm>
        </p:spPr>
        <p:txBody>
          <a:bodyPr>
            <a:no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 domande del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cuore 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mente…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Ogni </a:t>
            </a:r>
            <a:r>
              <a:rPr lang="it-IT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organismo vivente è immerso in un Ambiente con cui non può che essere </a:t>
            </a:r>
            <a:r>
              <a:rPr lang="it-IT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in…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Relazione</a:t>
            </a:r>
            <a:r>
              <a:rPr lang="it-IT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4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2297" y="587375"/>
            <a:ext cx="7086600" cy="18240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TIMOLOGIA </a:t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2297" y="4759325"/>
            <a:ext cx="7086600" cy="68580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 I PROCESSI EMOTIVI INTERVENGONO NELLA VITA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 Carluccio Bonesso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Immagin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297" y="1966913"/>
            <a:ext cx="70866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dell’animo umano.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L’Azione </a:t>
            </a:r>
            <a:r>
              <a:rPr lang="it-IT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 in costante rapporto con l’Ambiente e mira ad attuare la finalità della Relazione, e quindi la sua Intenzionalità.</a:t>
            </a:r>
            <a:endParaRPr lang="it-IT" sz="4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Timologia dice: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chemeClr val="bg2">
              <a:lumMod val="2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coerenza timica è il costante rapporto congruente che vi è tra la Relazione e l’intenzionalità dell’Azione</a:t>
            </a:r>
            <a:r>
              <a:rPr lang="it-IT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it-I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Timologia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531352" cy="44958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campo timico illuminato appartiene al momento della </a:t>
            </a:r>
            <a:r>
              <a:rPr lang="it-IT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Relazione, </a:t>
            </a:r>
            <a:r>
              <a:rPr lang="it-IT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perché la Relazione, contenendo l’intenzionalità, è completamente </a:t>
            </a:r>
            <a:r>
              <a:rPr lang="it-IT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sconosciuta all’Osservatore </a:t>
            </a:r>
            <a:r>
              <a:rPr lang="it-IT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Destinatario dell’Azione</a:t>
            </a:r>
            <a:r>
              <a:rPr lang="it-IT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…una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scienza “trasversale”…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it-IT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 trova nel momento della Relazione è in Campo Timico Illuminato perché conosce le finalità dell’Azione.</a:t>
            </a:r>
            <a:endParaRPr lang="it-IT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servizio delle altre scienze.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Invece </a:t>
            </a:r>
            <a:r>
              <a:rPr lang="it-IT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soggetto Destinatario dell’Azione non conosce le finalità e si trova in Campo Timico Opaco/Oscuro.</a:t>
            </a:r>
            <a:endParaRPr lang="it-IT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concetto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nuovo …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rgbClr val="FF0000"/>
          </a:solidFill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endParaRPr lang="it-IT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None/>
            </a:pPr>
            <a:r>
              <a:rPr lang="it-IT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mancanza di coerenza timica ci porta al concetto di Inversione Funzionale…</a:t>
            </a:r>
          </a:p>
          <a:p>
            <a:pPr>
              <a:buNone/>
            </a:pPr>
            <a:endParaRPr lang="it-I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909637"/>
          </a:xfrm>
          <a:solidFill>
            <a:schemeClr val="accent5">
              <a:lumMod val="5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altLang="it-IT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Inversione funzionale</a:t>
            </a:r>
            <a:r>
              <a:rPr lang="it-IT" altLang="it-IT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altLang="it-IT" sz="3200" b="1" dirty="0" smtClean="0">
                <a:solidFill>
                  <a:schemeClr val="bg1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«M</a:t>
            </a:r>
            <a:r>
              <a:rPr lang="it-IT" altLang="it-IT" sz="3200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ettere il carro davanti ai buoi!»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28650" y="1700808"/>
            <a:ext cx="7886700" cy="4442817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Mettere il carro davanti ai buoi è il far</a:t>
            </a:r>
          </a:p>
          <a:p>
            <a:pPr>
              <a:buNone/>
              <a:defRPr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precedere quello che segue a quello che </a:t>
            </a:r>
          </a:p>
          <a:p>
            <a:pPr>
              <a:buNone/>
              <a:defRPr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viene prima. Quando il </a:t>
            </a:r>
          </a:p>
          <a:p>
            <a:pPr>
              <a:buNone/>
              <a:defRPr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 secondario viene </a:t>
            </a:r>
          </a:p>
          <a:p>
            <a:pPr>
              <a:buNone/>
              <a:defRPr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fatto precedere al </a:t>
            </a:r>
          </a:p>
          <a:p>
            <a:pPr>
              <a:buNone/>
              <a:defRPr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primario 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ha</a:t>
            </a:r>
            <a:endParaRPr lang="it-I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un’</a:t>
            </a:r>
            <a:r>
              <a:rPr lang="it-IT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Inversione Funzionale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Immagin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4728" y="3180962"/>
            <a:ext cx="2732484" cy="2490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6584701" y="5353689"/>
            <a:ext cx="1592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b="1" dirty="0"/>
              <a:t>REALTÀ </a:t>
            </a:r>
          </a:p>
        </p:txBody>
      </p:sp>
      <p:sp>
        <p:nvSpPr>
          <p:cNvPr id="11" name="Fumetto 3 10"/>
          <p:cNvSpPr/>
          <p:nvPr/>
        </p:nvSpPr>
        <p:spPr>
          <a:xfrm>
            <a:off x="6372200" y="2869321"/>
            <a:ext cx="1693715" cy="8033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it-IT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?....</a:t>
            </a:r>
            <a:r>
              <a:rPr lang="it-IT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177212" y="3741738"/>
            <a:ext cx="214313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23292" y="40826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ASPETTATIVA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8" grpId="0"/>
      <p:bldP spid="11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909637"/>
          </a:xfrm>
          <a:solidFill>
            <a:schemeClr val="accent5">
              <a:lumMod val="5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altLang="it-IT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Inversione funzionale</a:t>
            </a:r>
            <a:r>
              <a:rPr lang="it-IT" altLang="it-IT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altLang="it-IT" sz="3200" dirty="0" smtClean="0">
                <a:solidFill>
                  <a:schemeClr val="bg1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«M</a:t>
            </a:r>
            <a:r>
              <a:rPr lang="it-IT" altLang="it-IT" sz="3200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ettere il carro davanti ai buoi!»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7886700" cy="43180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funzione adattiva dice che si mangia per vivere e non si vive per mangiare!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 studente pretende il bel voto senza passare per l’impegno!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Ciò è la causa maggiore dei mali del mondo.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 …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rgbClr val="002060"/>
          </a:solidFill>
          <a:ln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 cambiare le azioni </a:t>
            </a: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 necessario </a:t>
            </a: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cambiare le relazioni!”</a:t>
            </a:r>
          </a:p>
          <a:p>
            <a:pPr algn="ctr">
              <a:lnSpc>
                <a:spcPct val="200000"/>
              </a:lnSpc>
              <a:buNone/>
            </a:pP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4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Bonesso</a:t>
            </a: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                      Dato iniziale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</a:t>
            </a:r>
          </a:p>
          <a:p>
            <a:pPr>
              <a:buNone/>
            </a:pPr>
            <a:r>
              <a:rPr lang="it-IT" sz="2400" dirty="0" smtClean="0"/>
              <a:t> </a:t>
            </a:r>
            <a:r>
              <a:rPr lang="it-IT" sz="2400" b="1" dirty="0" smtClean="0"/>
              <a:t>chemiotassi</a:t>
            </a:r>
            <a:r>
              <a:rPr lang="it-IT" sz="2400" dirty="0" smtClean="0"/>
              <a:t>                            </a:t>
            </a:r>
            <a:r>
              <a:rPr lang="it-IT" sz="2400" b="1" dirty="0" smtClean="0"/>
              <a:t>feedback / esperienza</a:t>
            </a:r>
          </a:p>
          <a:p>
            <a:pPr>
              <a:buNone/>
            </a:pPr>
            <a:r>
              <a:rPr lang="it-IT" sz="2400" dirty="0"/>
              <a:t> </a:t>
            </a:r>
            <a:r>
              <a:rPr lang="it-IT" sz="2400" dirty="0" smtClean="0"/>
              <a:t>attrazione / repulsione                saturazione / carenza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827584" y="2708920"/>
            <a:ext cx="324036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b="1" dirty="0" smtClean="0"/>
              <a:t>MOVIMENTO  </a:t>
            </a:r>
            <a:endParaRPr lang="it-IT" sz="2600" b="1" dirty="0"/>
          </a:p>
        </p:txBody>
      </p:sp>
      <p:sp>
        <p:nvSpPr>
          <p:cNvPr id="5" name="Ovale 4"/>
          <p:cNvSpPr/>
          <p:nvPr/>
        </p:nvSpPr>
        <p:spPr>
          <a:xfrm>
            <a:off x="4427984" y="2636912"/>
            <a:ext cx="32403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b="1" dirty="0" smtClean="0"/>
              <a:t>OMEOSTASI</a:t>
            </a:r>
            <a:endParaRPr lang="it-IT" sz="2600" b="1" dirty="0"/>
          </a:p>
        </p:txBody>
      </p:sp>
      <p:sp>
        <p:nvSpPr>
          <p:cNvPr id="9" name="Freccia circolare a destra 8"/>
          <p:cNvSpPr/>
          <p:nvPr/>
        </p:nvSpPr>
        <p:spPr>
          <a:xfrm>
            <a:off x="395536" y="3356992"/>
            <a:ext cx="432048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ircolare a sinistra 9"/>
          <p:cNvSpPr/>
          <p:nvPr/>
        </p:nvSpPr>
        <p:spPr>
          <a:xfrm>
            <a:off x="7812360" y="3284984"/>
            <a:ext cx="576064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/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TIMOLOGIA 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Stimare, valutare, pagare, tassare, onorare, segnalare.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Eschilo: amare nel mio cuore.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Pagamento, stima, valutazione, prezzo.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Multa, pena, compenso, indennizzazione.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Considerazione, venerazione, dimostrazione di onore.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TUTTO CIÒ CHE IMPORTA ED HA VALORE</a:t>
            </a: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u="sng" dirty="0" smtClean="0"/>
              <a:t>Creiamo il modello di </a:t>
            </a:r>
            <a:r>
              <a:rPr lang="it-IT" b="1" u="sng" dirty="0" smtClean="0"/>
              <a:t>flusso …</a:t>
            </a:r>
            <a:endParaRPr lang="it-IT" b="1" u="sng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1600" dirty="0" smtClean="0"/>
              <a:t>                                            </a:t>
            </a:r>
            <a:r>
              <a:rPr lang="it-IT" sz="1600" b="1" dirty="0" smtClean="0"/>
              <a:t>rinforzo tropico</a:t>
            </a:r>
          </a:p>
          <a:p>
            <a:pPr>
              <a:buNone/>
            </a:pPr>
            <a:r>
              <a:rPr lang="it-IT" sz="1800" dirty="0"/>
              <a:t> </a:t>
            </a:r>
            <a:r>
              <a:rPr lang="it-IT" sz="1800" dirty="0" smtClean="0"/>
              <a:t>                                                                         </a:t>
            </a:r>
            <a:r>
              <a:rPr lang="it-IT" sz="1800" b="1" dirty="0" smtClean="0"/>
              <a:t>(attrazione)                  (soddisfazione)</a:t>
            </a:r>
          </a:p>
          <a:p>
            <a:pPr>
              <a:buNone/>
            </a:pPr>
            <a:endParaRPr lang="it-IT" sz="1800" dirty="0"/>
          </a:p>
          <a:p>
            <a:pPr>
              <a:buNone/>
            </a:pPr>
            <a:r>
              <a:rPr lang="it-IT" sz="2400" b="1" dirty="0" smtClean="0"/>
              <a:t>    Input “chemiotattico</a:t>
            </a:r>
            <a:r>
              <a:rPr lang="it-IT" sz="2400" b="1" dirty="0" smtClean="0"/>
              <a:t>”</a:t>
            </a:r>
            <a:r>
              <a:rPr lang="it-IT" sz="2400" dirty="0"/>
              <a:t> 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b="1" dirty="0" smtClean="0">
                <a:sym typeface="Wingdings" pitchFamily="2" charset="2"/>
              </a:rPr>
              <a:t>TROPISMO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smtClean="0">
                <a:sym typeface="Wingdings" pitchFamily="2" charset="2"/>
              </a:rPr>
              <a:t>     </a:t>
            </a:r>
            <a:r>
              <a:rPr lang="it-IT" sz="2400" b="1" dirty="0" smtClean="0">
                <a:sym typeface="Wingdings" pitchFamily="2" charset="2"/>
              </a:rPr>
              <a:t>EDONIA</a:t>
            </a:r>
          </a:p>
          <a:p>
            <a:pPr>
              <a:buNone/>
            </a:pPr>
            <a:r>
              <a:rPr lang="it-IT" sz="3200" dirty="0" smtClean="0">
                <a:sym typeface="Wingdings" pitchFamily="2" charset="2"/>
              </a:rPr>
              <a:t>                                         </a:t>
            </a:r>
            <a:r>
              <a:rPr lang="it-IT" sz="1800" b="1" dirty="0" smtClean="0">
                <a:sym typeface="Wingdings" pitchFamily="2" charset="2"/>
              </a:rPr>
              <a:t>(repulsione) </a:t>
            </a:r>
            <a:endParaRPr lang="it-IT" sz="2400" dirty="0">
              <a:sym typeface="Wingdings" pitchFamily="2" charset="2"/>
            </a:endParaRPr>
          </a:p>
          <a:p>
            <a:pPr>
              <a:buNone/>
            </a:pPr>
            <a:r>
              <a:rPr lang="it-IT" sz="1800" b="1" dirty="0" smtClean="0">
                <a:sym typeface="Wingdings" pitchFamily="2" charset="2"/>
              </a:rPr>
              <a:t>      (carenza)                                                </a:t>
            </a:r>
            <a:r>
              <a:rPr lang="it-IT" sz="2000" b="1" dirty="0" smtClean="0">
                <a:sym typeface="Wingdings" pitchFamily="2" charset="2"/>
              </a:rPr>
              <a:t> </a:t>
            </a:r>
            <a:r>
              <a:rPr lang="it-IT" sz="1600" b="1" dirty="0" smtClean="0">
                <a:sym typeface="Wingdings" pitchFamily="2" charset="2"/>
              </a:rPr>
              <a:t>inibizione </a:t>
            </a:r>
            <a:r>
              <a:rPr lang="it-IT" sz="1600" b="1" dirty="0" err="1" smtClean="0">
                <a:sym typeface="Wingdings" pitchFamily="2" charset="2"/>
              </a:rPr>
              <a:t>tropica</a:t>
            </a:r>
            <a:endParaRPr lang="it-IT" sz="1800" b="1" dirty="0" smtClean="0">
              <a:sym typeface="Wingdings" pitchFamily="2" charset="2"/>
            </a:endParaRPr>
          </a:p>
        </p:txBody>
      </p:sp>
      <p:sp>
        <p:nvSpPr>
          <p:cNvPr id="4" name="Ovale 3"/>
          <p:cNvSpPr/>
          <p:nvPr/>
        </p:nvSpPr>
        <p:spPr>
          <a:xfrm>
            <a:off x="3347864" y="306896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+</a:t>
            </a:r>
            <a:endParaRPr lang="it-IT" sz="2400" dirty="0"/>
          </a:p>
        </p:txBody>
      </p:sp>
      <p:sp>
        <p:nvSpPr>
          <p:cNvPr id="5" name="Ovale 4"/>
          <p:cNvSpPr/>
          <p:nvPr/>
        </p:nvSpPr>
        <p:spPr>
          <a:xfrm>
            <a:off x="3419872" y="472514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-</a:t>
            </a:r>
            <a:endParaRPr lang="it-IT" sz="2800" dirty="0"/>
          </a:p>
        </p:txBody>
      </p:sp>
      <p:sp>
        <p:nvSpPr>
          <p:cNvPr id="8" name="Arco 7"/>
          <p:cNvSpPr/>
          <p:nvPr/>
        </p:nvSpPr>
        <p:spPr>
          <a:xfrm>
            <a:off x="5508104" y="2924944"/>
            <a:ext cx="2808312" cy="360040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4427984" y="2924944"/>
            <a:ext cx="576064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o 12"/>
          <p:cNvSpPr/>
          <p:nvPr/>
        </p:nvSpPr>
        <p:spPr>
          <a:xfrm flipV="1">
            <a:off x="5796136" y="4077072"/>
            <a:ext cx="2304256" cy="1224136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 flipH="1" flipV="1">
            <a:off x="4355976" y="5013176"/>
            <a:ext cx="576064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4788024" y="3295934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4788024" y="4581128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948264" y="4653136"/>
            <a:ext cx="0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6948264" y="3356992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I bisogni in gioco sono </a:t>
            </a:r>
            <a:r>
              <a:rPr lang="it-IT" b="1" u="sng" dirty="0" smtClean="0"/>
              <a:t>strettamente</a:t>
            </a:r>
            <a:r>
              <a:rPr lang="it-IT" b="1" dirty="0" smtClean="0"/>
              <a:t> </a:t>
            </a:r>
          </a:p>
          <a:p>
            <a:pPr algn="ctr">
              <a:buNone/>
            </a:pPr>
            <a:r>
              <a:rPr lang="it-IT" b="1" u="sng" dirty="0" smtClean="0"/>
              <a:t>PRIMARI</a:t>
            </a:r>
          </a:p>
          <a:p>
            <a:pPr algn="ctr">
              <a:buNone/>
            </a:pPr>
            <a:r>
              <a:rPr lang="it-IT" sz="2800" dirty="0" smtClean="0"/>
              <a:t>(sussistenza, riproduzione)</a:t>
            </a:r>
          </a:p>
          <a:p>
            <a:pPr algn="ctr">
              <a:buNone/>
            </a:pPr>
            <a:r>
              <a:rPr lang="it-IT" sz="2800" dirty="0" smtClean="0"/>
              <a:t>O</a:t>
            </a:r>
          </a:p>
          <a:p>
            <a:pPr algn="ctr">
              <a:buNone/>
            </a:pPr>
            <a:r>
              <a:rPr lang="it-IT" sz="2800" b="1" dirty="0" smtClean="0"/>
              <a:t>PRODUZIONE E RIPRODUZIONE</a:t>
            </a:r>
            <a:endParaRPr lang="it-IT" b="1" dirty="0" smtClean="0"/>
          </a:p>
          <a:p>
            <a:pPr algn="ctr">
              <a:buNone/>
            </a:pPr>
            <a:endParaRPr lang="it-IT" u="sng" dirty="0"/>
          </a:p>
        </p:txBody>
      </p:sp>
      <p:pic>
        <p:nvPicPr>
          <p:cNvPr id="22530" name="Picture 2" descr="Risultati immagini per fame nel mo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12" y="4365104"/>
            <a:ext cx="2835792" cy="1887092"/>
          </a:xfrm>
          <a:prstGeom prst="rect">
            <a:avLst/>
          </a:prstGeom>
          <a:noFill/>
        </p:spPr>
      </p:pic>
      <p:sp>
        <p:nvSpPr>
          <p:cNvPr id="22532" name="AutoShape 4" descr="Risultati immagini per insetti si accoppian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4" name="AutoShape 6" descr="Risultati immagini per insetti si accoppian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2536" name="Picture 8" descr="Risultati immagini per insetti si accoppi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483856"/>
            <a:ext cx="3387502" cy="2256421"/>
          </a:xfrm>
          <a:prstGeom prst="rect">
            <a:avLst/>
          </a:prstGeom>
          <a:noFill/>
        </p:spPr>
      </p:pic>
      <p:pic>
        <p:nvPicPr>
          <p:cNvPr id="22538" name="Picture 10" descr="Risultati immagini per fame nel mond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797152"/>
            <a:ext cx="249627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it-IT" sz="2800" b="1" u="sng" dirty="0" smtClean="0">
                <a:solidFill>
                  <a:schemeClr val="accent3">
                    <a:lumMod val="50000"/>
                  </a:schemeClr>
                </a:solidFill>
              </a:rPr>
              <a:t>Input dell’attrazione</a:t>
            </a:r>
          </a:p>
          <a:p>
            <a:pPr algn="ctr">
              <a:buNone/>
            </a:pPr>
            <a:endParaRPr lang="it-IT" sz="28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Commestibile</a:t>
            </a:r>
          </a:p>
          <a:p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Buono</a:t>
            </a:r>
          </a:p>
          <a:p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Gradevole </a:t>
            </a:r>
          </a:p>
          <a:p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Appetitoso</a:t>
            </a:r>
          </a:p>
          <a:p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Attraente </a:t>
            </a:r>
          </a:p>
          <a:p>
            <a:pPr algn="ctr">
              <a:buNone/>
            </a:pP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it-IT" sz="2800" b="1" u="sng" dirty="0" smtClean="0">
                <a:solidFill>
                  <a:schemeClr val="accent3">
                    <a:lumMod val="50000"/>
                  </a:schemeClr>
                </a:solidFill>
              </a:rPr>
              <a:t>Input della repulsione</a:t>
            </a:r>
          </a:p>
          <a:p>
            <a:pPr algn="ctr">
              <a:buNone/>
            </a:pPr>
            <a:endParaRPr lang="it-IT" sz="28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Contaminante</a:t>
            </a:r>
          </a:p>
          <a:p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Repellente </a:t>
            </a:r>
          </a:p>
          <a:p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Sgradevole</a:t>
            </a:r>
          </a:p>
          <a:p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</a:rPr>
              <a:t>Pericoloso</a:t>
            </a:r>
            <a:endParaRPr lang="it-IT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magine 3" descr="lasag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708920"/>
            <a:ext cx="1944216" cy="972108"/>
          </a:xfrm>
          <a:prstGeom prst="rect">
            <a:avLst/>
          </a:prstGeom>
        </p:spPr>
      </p:pic>
      <p:pic>
        <p:nvPicPr>
          <p:cNvPr id="5" name="Immagine 4" descr="gel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420888"/>
            <a:ext cx="992852" cy="1325508"/>
          </a:xfrm>
          <a:prstGeom prst="rect">
            <a:avLst/>
          </a:prstGeom>
        </p:spPr>
      </p:pic>
      <p:pic>
        <p:nvPicPr>
          <p:cNvPr id="6" name="Immagine 5" descr="sex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916832"/>
            <a:ext cx="1452732" cy="1152128"/>
          </a:xfrm>
          <a:prstGeom prst="rect">
            <a:avLst/>
          </a:prstGeom>
        </p:spPr>
      </p:pic>
      <p:pic>
        <p:nvPicPr>
          <p:cNvPr id="7" name="Immagine 6" descr="natu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3284984"/>
            <a:ext cx="1637928" cy="917240"/>
          </a:xfrm>
          <a:prstGeom prst="rect">
            <a:avLst/>
          </a:prstGeom>
        </p:spPr>
      </p:pic>
      <p:pic>
        <p:nvPicPr>
          <p:cNvPr id="8" name="Immagine 7" descr="odore-corporeo-sgradevole-cause-rimedi-natural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797152"/>
            <a:ext cx="2417068" cy="1617053"/>
          </a:xfrm>
          <a:prstGeom prst="rect">
            <a:avLst/>
          </a:prstGeom>
        </p:spPr>
      </p:pic>
      <p:pic>
        <p:nvPicPr>
          <p:cNvPr id="9" name="Immagine 8" descr="velen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4869160"/>
            <a:ext cx="1426468" cy="1426468"/>
          </a:xfrm>
          <a:prstGeom prst="rect">
            <a:avLst/>
          </a:prstGeom>
        </p:spPr>
      </p:pic>
      <p:pic>
        <p:nvPicPr>
          <p:cNvPr id="10" name="Immagine 9" descr="carboni ardent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984" y="4941168"/>
            <a:ext cx="1474992" cy="984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artes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6693"/>
            <a:ext cx="4569296" cy="536130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707904" y="1775191"/>
            <a:ext cx="4978896" cy="462560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E </a:t>
            </a:r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adesso…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.. </a:t>
            </a:r>
          </a:p>
          <a:p>
            <a:pPr algn="ctr">
              <a:buNone/>
            </a:pPr>
            <a:endParaRPr lang="it-IT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</a:t>
            </a:r>
            <a:r>
              <a:rPr lang="it-IT" b="1" u="sng" dirty="0" smtClean="0">
                <a:solidFill>
                  <a:schemeClr val="accent3">
                    <a:lumMod val="50000"/>
                  </a:schemeClr>
                </a:solidFill>
              </a:rPr>
              <a:t>Costruiamo il Piano </a:t>
            </a:r>
            <a:r>
              <a:rPr lang="it-IT" b="1" u="sng" dirty="0" err="1" smtClean="0">
                <a:solidFill>
                  <a:schemeClr val="accent3">
                    <a:lumMod val="50000"/>
                  </a:schemeClr>
                </a:solidFill>
              </a:rPr>
              <a:t>Cartesiano…</a:t>
            </a:r>
            <a:endParaRPr lang="it-IT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it-IT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Quattro quadranti </a:t>
            </a:r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frattalmente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presenti in ogni emozione!</a:t>
            </a:r>
            <a:endParaRPr lang="it-IT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775191"/>
            <a:ext cx="9144000" cy="508280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 smtClean="0"/>
              <a:t>                                      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SODDISFAZIONE</a:t>
            </a:r>
          </a:p>
          <a:p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                </a:t>
            </a:r>
            <a:r>
              <a:rPr lang="it-IT" sz="2000" b="1" dirty="0" smtClean="0"/>
              <a:t>Riposo                                                                                        Saturazione</a:t>
            </a:r>
          </a:p>
          <a:p>
            <a:pPr>
              <a:buNone/>
            </a:pPr>
            <a:r>
              <a:rPr lang="it-IT" sz="2000" b="1" dirty="0" smtClean="0"/>
              <a:t>                   Stasi</a:t>
            </a:r>
          </a:p>
          <a:p>
            <a:pPr>
              <a:buNone/>
            </a:pPr>
            <a:endParaRPr lang="it-IT" sz="2000" b="1" dirty="0" smtClean="0"/>
          </a:p>
          <a:p>
            <a:pPr>
              <a:buNone/>
            </a:pPr>
            <a:endParaRPr lang="it-IT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</a:rPr>
              <a:t>REPULSIONE                                                                                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ATTRAZIONE</a:t>
            </a:r>
          </a:p>
          <a:p>
            <a:pPr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000" b="1" dirty="0" smtClean="0"/>
              <a:t>                 Carenza                                                                                          Ricerca</a:t>
            </a:r>
          </a:p>
          <a:p>
            <a:pPr>
              <a:buNone/>
            </a:pPr>
            <a:r>
              <a:rPr lang="it-IT" sz="2000" b="1" dirty="0" smtClean="0"/>
              <a:t>                                                                                                                         Fatica</a:t>
            </a:r>
          </a:p>
          <a:p>
            <a:pPr>
              <a:buNone/>
            </a:pPr>
            <a:endParaRPr lang="it-IT" sz="2000" b="1" dirty="0" smtClean="0"/>
          </a:p>
          <a:p>
            <a:pPr>
              <a:buNone/>
            </a:pPr>
            <a:endParaRPr lang="it-IT" sz="2000" b="1" dirty="0" smtClean="0"/>
          </a:p>
          <a:p>
            <a:pPr>
              <a:buNone/>
            </a:pPr>
            <a:endParaRPr lang="it-IT" sz="2000" b="1" dirty="0" smtClean="0"/>
          </a:p>
          <a:p>
            <a:pPr>
              <a:buNone/>
            </a:pPr>
            <a:r>
              <a:rPr lang="it-IT" sz="2000" b="1" dirty="0" smtClean="0"/>
              <a:t>                                                          </a:t>
            </a:r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</a:rPr>
              <a:t>INSODDISFAZIONE</a:t>
            </a:r>
            <a:endParaRPr lang="it-IT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sz="2000" b="1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4572000" y="2348880"/>
            <a:ext cx="0" cy="3816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835696" y="4005064"/>
            <a:ext cx="54726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animale fel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3117" y="2339363"/>
            <a:ext cx="1790439" cy="1449678"/>
          </a:xfrm>
          <a:prstGeom prst="rect">
            <a:avLst/>
          </a:prstGeom>
        </p:spPr>
      </p:pic>
      <p:pic>
        <p:nvPicPr>
          <p:cNvPr id="10" name="Immagine 9" descr="formi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3117" y="4206783"/>
            <a:ext cx="2133749" cy="1778124"/>
          </a:xfrm>
          <a:prstGeom prst="rect">
            <a:avLst/>
          </a:prstGeom>
        </p:spPr>
      </p:pic>
      <p:pic>
        <p:nvPicPr>
          <p:cNvPr id="11" name="Immagine 10" descr="cane denutri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7443" y="4206783"/>
            <a:ext cx="2292085" cy="1719064"/>
          </a:xfrm>
          <a:prstGeom prst="rect">
            <a:avLst/>
          </a:prstGeom>
        </p:spPr>
      </p:pic>
      <p:pic>
        <p:nvPicPr>
          <p:cNvPr id="12" name="Immagine 11" descr="cane ripo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2343477"/>
            <a:ext cx="2193792" cy="1459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4853136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Nell’uomo il sistema arcaico esiste, ma a livello 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infrastrutturale …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sistema soddisfazione/insoddisfazione diventa piacere/dispiacere.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3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attrazione e la repulsione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nell’uomo, fanno parte dei sistemi della </a:t>
            </a:r>
            <a:r>
              <a:rPr lang="it-IT" sz="3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relazione e dell’azione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così come </a:t>
            </a:r>
            <a:r>
              <a:rPr lang="it-IT" sz="3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disgustoso e il gustoso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questi ultimi risentono anche 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it-IT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scripts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7091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L’ATTRAZIONE è 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caratterizzata dal tropismo di avvicinamento, così come le altre emozioni di area: interesse, curiosità, desiderio, 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gioco...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edonia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 parte delle attese connesse all’attrazione.</a:t>
            </a:r>
          </a:p>
          <a:p>
            <a:pPr algn="ctr">
              <a:buNone/>
            </a:pP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grado di soddisfazione è variabile e dipende dalle esperienze, dai condizionamenti, dai caratteri.</a:t>
            </a:r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REPULSIONE</a:t>
            </a:r>
          </a:p>
          <a:p>
            <a:pPr algn="ctr">
              <a:buNone/>
            </a:pP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criterio assiologico è la mancanza di novità: non è interessante, non è desiderabile.</a:t>
            </a:r>
          </a:p>
          <a:p>
            <a:pPr algn="ctr">
              <a:buNone/>
            </a:pP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sinergia è con emozioni quali dispiacere, tristezza, colpa, paura, rabbia, sdegno, irritazione.</a:t>
            </a:r>
          </a:p>
          <a:p>
            <a:pPr algn="ctr">
              <a:buNone/>
            </a:pP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emozioni eutimiche la contrastano.</a:t>
            </a:r>
          </a:p>
          <a:p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PIANO CARTESIANO DELLE EMOZIONI</a:t>
            </a:r>
          </a:p>
          <a:p>
            <a:pPr algn="ctr">
              <a:buNone/>
            </a:pP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Ogni 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emozione ha due variabili infrastrutturali fondamentali: sono l’</a:t>
            </a:r>
            <a:r>
              <a:rPr lang="it-IT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edonia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il </a:t>
            </a:r>
            <a:r>
              <a:rPr lang="it-IT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tropismo</a:t>
            </a:r>
            <a:r>
              <a:rPr lang="it-IT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endParaRPr lang="it-IT" sz="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Disegnando 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 assi ortogonali le due variabili costruiamo il piano cartesiano generale delle emozioni, con il tropismo in ascisse e l’edonia in ordinata.</a:t>
            </a:r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b="1" u="sng" dirty="0" smtClean="0"/>
              <a:t>PIANO CARTESIANO DELLE EMOZIONI</a:t>
            </a:r>
          </a:p>
          <a:p>
            <a:pPr algn="ctr">
              <a:buNone/>
            </a:pPr>
            <a:r>
              <a:rPr lang="it-IT" sz="2400" b="1" u="sng" dirty="0" err="1" smtClean="0"/>
              <a:t>Proedonia</a:t>
            </a:r>
            <a:endParaRPr lang="it-IT" sz="2400" b="1" u="sng" dirty="0" smtClean="0"/>
          </a:p>
          <a:p>
            <a:pPr algn="ctr">
              <a:buNone/>
            </a:pPr>
            <a:endParaRPr lang="it-IT" sz="2400" b="1" dirty="0" smtClean="0"/>
          </a:p>
          <a:p>
            <a:pPr>
              <a:buNone/>
            </a:pPr>
            <a:r>
              <a:rPr lang="it-IT" sz="2400" b="1" dirty="0" smtClean="0"/>
              <a:t>                          </a:t>
            </a:r>
            <a:r>
              <a:rPr lang="it-IT" sz="2000" b="1" u="sng" dirty="0" smtClean="0"/>
              <a:t>IV quadrante</a:t>
            </a:r>
            <a:r>
              <a:rPr lang="it-IT" sz="2000" b="1" dirty="0" smtClean="0"/>
              <a:t>                                   </a:t>
            </a:r>
            <a:r>
              <a:rPr lang="it-IT" sz="2000" b="1" u="sng" dirty="0" smtClean="0"/>
              <a:t>I quadrante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                                      </a:t>
            </a:r>
            <a:r>
              <a:rPr lang="it-IT" sz="2000" dirty="0" err="1" smtClean="0"/>
              <a:t>egotimico</a:t>
            </a:r>
            <a:r>
              <a:rPr lang="it-IT" sz="2000" dirty="0" smtClean="0"/>
              <a:t>                                      </a:t>
            </a:r>
            <a:r>
              <a:rPr lang="it-IT" sz="2000" dirty="0" err="1" smtClean="0"/>
              <a:t>eutimico</a:t>
            </a:r>
            <a:endParaRPr lang="it-IT" sz="2000" dirty="0" smtClean="0"/>
          </a:p>
          <a:p>
            <a:pPr>
              <a:buNone/>
            </a:pPr>
            <a:r>
              <a:rPr lang="it-IT" sz="2400" b="1" u="sng" dirty="0" smtClean="0"/>
              <a:t>Antitropismo</a:t>
            </a:r>
            <a:r>
              <a:rPr lang="it-IT" sz="2400" b="1" dirty="0" smtClean="0"/>
              <a:t>                                                                     </a:t>
            </a:r>
            <a:r>
              <a:rPr lang="it-IT" sz="2400" b="1" u="sng" dirty="0" err="1" smtClean="0"/>
              <a:t>Protropismo</a:t>
            </a:r>
            <a:endParaRPr lang="it-IT" sz="2400" b="1" u="sng" dirty="0" smtClean="0"/>
          </a:p>
          <a:p>
            <a:pPr>
              <a:buNone/>
            </a:pPr>
            <a:r>
              <a:rPr lang="it-IT" sz="2000" dirty="0" smtClean="0"/>
              <a:t>                                      </a:t>
            </a:r>
            <a:r>
              <a:rPr lang="it-IT" sz="2000" dirty="0" err="1" smtClean="0"/>
              <a:t>cacotimico</a:t>
            </a:r>
            <a:r>
              <a:rPr lang="it-IT" sz="2000" dirty="0" smtClean="0"/>
              <a:t>                                     liminale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b="1" dirty="0" smtClean="0"/>
              <a:t>                               </a:t>
            </a:r>
            <a:r>
              <a:rPr lang="it-IT" sz="2000" b="1" u="sng" dirty="0" smtClean="0"/>
              <a:t>III quadrante</a:t>
            </a:r>
            <a:r>
              <a:rPr lang="it-IT" sz="2000" b="1" dirty="0" smtClean="0"/>
              <a:t>                                    </a:t>
            </a:r>
            <a:r>
              <a:rPr lang="it-IT" sz="2000" b="1" u="sng" dirty="0" smtClean="0"/>
              <a:t>II quadrante</a:t>
            </a:r>
          </a:p>
          <a:p>
            <a:pPr algn="ctr">
              <a:buNone/>
            </a:pPr>
            <a:endParaRPr lang="it-IT" sz="2400" b="1" u="sng" dirty="0" smtClean="0"/>
          </a:p>
          <a:p>
            <a:pPr algn="ctr">
              <a:buNone/>
            </a:pPr>
            <a:r>
              <a:rPr lang="it-IT" sz="2400" b="1" u="sng" dirty="0" err="1" smtClean="0"/>
              <a:t>Antiedonia</a:t>
            </a:r>
            <a:endParaRPr lang="it-IT" sz="2800" b="1" u="sng" dirty="0" smtClean="0"/>
          </a:p>
          <a:p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4572000" y="2420888"/>
            <a:ext cx="0" cy="2808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2411760" y="3861048"/>
            <a:ext cx="42484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EVIDENZA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Segnaposto contenuto 2"/>
          <p:cNvSpPr>
            <a:spLocks noGrp="1"/>
          </p:cNvSpPr>
          <p:nvPr>
            <p:ph sz="quarter" idx="1"/>
          </p:nvPr>
        </p:nvSpPr>
        <p:spPr>
          <a:xfrm>
            <a:off x="514350" y="1841500"/>
            <a:ext cx="8115300" cy="4376738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È convinzione condivisa che viviamo in una società affetta da analfabetismo emotivo, con esasperazioni individualistiche, narcisistiche e poco solidali,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tanto che i delitti relazionali hanno superato quelli delinquenziali.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Lo studio e l’applicazione della conoscenza dei meccanismi, che regolano le nostre emozioni, sviluppa la competenza emotiva. </a:t>
            </a:r>
            <a:endParaRPr lang="it-IT" alt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 descr="immagine 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1231" y="1667518"/>
            <a:ext cx="6933546" cy="4625975"/>
          </a:xfrm>
          <a:ln>
            <a:solidFill>
              <a:srgbClr val="FF0000"/>
            </a:solidFill>
          </a:ln>
        </p:spPr>
      </p:pic>
      <p:sp>
        <p:nvSpPr>
          <p:cNvPr id="7" name="Rettangolo arrotondato 6"/>
          <p:cNvSpPr/>
          <p:nvPr/>
        </p:nvSpPr>
        <p:spPr>
          <a:xfrm>
            <a:off x="1340976" y="6333859"/>
            <a:ext cx="66967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Quadrante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eutimico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18448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attrazione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25649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piacere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516216" y="23488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fiducia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29249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soddisfazione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1967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filia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11760" y="53732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gioia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96136" y="41490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felicità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 descr="immagine 2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554241" cy="4495800"/>
          </a:xfrm>
        </p:spPr>
      </p:pic>
      <p:sp>
        <p:nvSpPr>
          <p:cNvPr id="5" name="Rettangolo arrotondato 4"/>
          <p:cNvSpPr/>
          <p:nvPr/>
        </p:nvSpPr>
        <p:spPr>
          <a:xfrm>
            <a:off x="1323066" y="6351630"/>
            <a:ext cx="655272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Quadrante liminale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9872" y="19888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ricerca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3848" y="29249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esplorazione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63888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fatica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419872" y="45811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perdono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347864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passaggio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 descr="immagine 3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89704" y="1600200"/>
            <a:ext cx="2999542" cy="4495800"/>
          </a:xfr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5" name="Rettangolo arrotondato 4"/>
          <p:cNvSpPr/>
          <p:nvPr/>
        </p:nvSpPr>
        <p:spPr>
          <a:xfrm>
            <a:off x="3105172" y="6296980"/>
            <a:ext cx="31683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Quadrante </a:t>
            </a:r>
            <a:r>
              <a:rPr lang="it-IT" b="1" dirty="0" err="1" smtClean="0"/>
              <a:t>cacotimico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1328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repulsione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516216" y="29249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insoddisfazione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59632" y="29969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tristezza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948264" y="40770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colpa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42210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depressione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04248" y="49411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paura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27584" y="50851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rabbia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ai sistemi timici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 descr="immagine 4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89704" y="1600200"/>
            <a:ext cx="2999542" cy="4495800"/>
          </a:xfrm>
          <a:scene3d>
            <a:camera prst="orthographicFront">
              <a:rot lat="10800000" lon="0" rev="0"/>
            </a:camera>
            <a:lightRig rig="threePt" dir="t"/>
          </a:scene3d>
        </p:spPr>
      </p:pic>
      <p:sp>
        <p:nvSpPr>
          <p:cNvPr id="5" name="Rettangolo arrotondato 4"/>
          <p:cNvSpPr/>
          <p:nvPr/>
        </p:nvSpPr>
        <p:spPr>
          <a:xfrm>
            <a:off x="3141176" y="6296980"/>
            <a:ext cx="30963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Quadrante  </a:t>
            </a:r>
            <a:r>
              <a:rPr lang="it-IT" b="1" dirty="0" err="1" smtClean="0"/>
              <a:t>egotimico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24208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vendetta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60232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dominio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59632" y="3861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egoismo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76256" y="39330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odio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49411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cinismo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236296" y="51571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inerzia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07704" y="1196752"/>
            <a:ext cx="5472608" cy="4032448"/>
          </a:xfrm>
          <a:solidFill>
            <a:srgbClr val="FFFF0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it-IT" sz="2400" b="1" dirty="0"/>
              <a:t>                           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proedonia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  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DISTRUTTIVITÀ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EUTIMIA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>
                <a:solidFill>
                  <a:schemeClr val="bg1"/>
                </a:solidFill>
              </a:rPr>
              <a:t>      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</a:t>
            </a:r>
            <a:r>
              <a:rPr lang="it-IT" sz="2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fissazione)                  </a:t>
            </a:r>
            <a:r>
              <a:rPr lang="it-IT" sz="20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</a:t>
            </a:r>
            <a:r>
              <a:rPr lang="it-IT" sz="2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(benessere)</a:t>
            </a:r>
            <a:r>
              <a:rPr lang="it-IT" sz="2325" dirty="0"/>
              <a:t/>
            </a:r>
            <a:br>
              <a:rPr lang="it-IT" sz="2325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>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     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     </a:t>
            </a:r>
            <a:r>
              <a:rPr lang="it-IT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CACOTIMIA             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LIMINALITÀ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       </a:t>
            </a:r>
            <a:r>
              <a:rPr lang="it-IT" sz="2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(malessere</a:t>
            </a:r>
            <a:r>
              <a:rPr lang="it-IT" sz="20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)                      (cambiamento) </a:t>
            </a:r>
            <a:r>
              <a:rPr lang="it-IT" sz="2325" i="1" dirty="0"/>
              <a:t/>
            </a:r>
            <a:br>
              <a:rPr lang="it-IT" sz="2325" i="1" dirty="0"/>
            </a:b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4" name="Freccia bidirezionale orizzontale 3"/>
          <p:cNvSpPr/>
          <p:nvPr/>
        </p:nvSpPr>
        <p:spPr>
          <a:xfrm>
            <a:off x="3059832" y="2996952"/>
            <a:ext cx="3009332" cy="2968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bidirezionale verticale 5"/>
          <p:cNvSpPr/>
          <p:nvPr/>
        </p:nvSpPr>
        <p:spPr>
          <a:xfrm>
            <a:off x="4405536" y="1798921"/>
            <a:ext cx="278926" cy="267154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779912" y="537321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ANTIEDONIA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308304" y="292494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PROTROPISMO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0" y="2924944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ANTITROPISMO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829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28650" y="586855"/>
            <a:ext cx="7886700" cy="5590109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u="sng" dirty="0" smtClean="0"/>
              <a:t>ASSE DELLE EMOZIONI</a:t>
            </a:r>
          </a:p>
          <a:p>
            <a:pPr marL="0" indent="0">
              <a:buNone/>
            </a:pPr>
            <a:r>
              <a:rPr lang="it-IT" dirty="0" smtClean="0"/>
              <a:t>                                                                                                  </a:t>
            </a:r>
            <a:endParaRPr lang="it-IT" b="1" dirty="0" smtClean="0"/>
          </a:p>
          <a:p>
            <a:pPr marL="0" indent="0">
              <a:buNone/>
            </a:pPr>
            <a:r>
              <a:rPr lang="it-IT" dirty="0" smtClean="0"/>
              <a:t>                                           </a:t>
            </a:r>
            <a:r>
              <a:rPr lang="it-IT" sz="2400" b="1" dirty="0" smtClean="0"/>
              <a:t>EMOZIONI EUTIMICHE</a:t>
            </a:r>
            <a:endParaRPr lang="it-IT" sz="2400" dirty="0" smtClean="0">
              <a:ln w="57150">
                <a:solidFill>
                  <a:schemeClr val="tx1"/>
                </a:solidFill>
              </a:ln>
            </a:endParaRPr>
          </a:p>
          <a:p>
            <a:pPr marL="0" indent="0">
              <a:buNone/>
            </a:pPr>
            <a:r>
              <a:rPr lang="it-IT" sz="2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                                         </a:t>
            </a:r>
            <a:r>
              <a:rPr lang="it-IT" sz="2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</a:t>
            </a:r>
            <a:r>
              <a:rPr lang="it-IT" sz="2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it-IT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benessere)</a:t>
            </a:r>
            <a:endParaRPr lang="it-IT" sz="2400" b="1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 </a:t>
            </a:r>
            <a:r>
              <a:rPr lang="it-IT" sz="2400" b="1" dirty="0" smtClean="0"/>
              <a:t>EMOZIONI CACOTIMICHE</a:t>
            </a:r>
            <a:endParaRPr lang="it-IT" b="1" dirty="0"/>
          </a:p>
          <a:p>
            <a:pPr marL="0" indent="0">
              <a:buNone/>
            </a:pPr>
            <a:r>
              <a:rPr lang="it-IT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</a:t>
            </a:r>
            <a:r>
              <a:rPr lang="it-IT" sz="2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it-IT" sz="24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malessere</a:t>
            </a:r>
            <a:r>
              <a:rPr lang="it-IT" sz="2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it-IT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 algn="ctr">
              <a:buNone/>
            </a:pP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4575412" y="1078173"/>
            <a:ext cx="0" cy="4572000"/>
          </a:xfrm>
          <a:prstGeom prst="straightConnector1">
            <a:avLst/>
          </a:prstGeom>
          <a:ln w="76200">
            <a:prstDash val="lgDashDotDot"/>
            <a:headEnd type="triangle"/>
            <a:tailEnd type="triangle"/>
          </a:ln>
          <a:scene3d>
            <a:camera prst="isometricOffAxis2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248770" y="3384645"/>
            <a:ext cx="6745406" cy="0"/>
          </a:xfrm>
          <a:prstGeom prst="straightConnector1">
            <a:avLst/>
          </a:prstGeom>
          <a:ln w="76200"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2627784" y="2060848"/>
            <a:ext cx="3600400" cy="288032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9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28650" y="450376"/>
            <a:ext cx="7886700" cy="570476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3100" b="1" u="sng" dirty="0" smtClean="0"/>
              <a:t>ASSE DEGLI ATTEGGIAMENTI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smtClean="0"/>
              <a:t>    </a:t>
            </a:r>
            <a:r>
              <a:rPr lang="it-IT" sz="2600" b="1" dirty="0" smtClean="0"/>
              <a:t>DISTRUTTIVITÀ</a:t>
            </a:r>
            <a:r>
              <a:rPr lang="it-IT" sz="2600" dirty="0" smtClean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sz="2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</a:t>
            </a:r>
            <a:r>
              <a:rPr lang="it-IT" sz="2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it-IT" sz="26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fissazione)</a:t>
            </a:r>
            <a:endParaRPr lang="it-IT" sz="2400" b="1" i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                                                     </a:t>
            </a:r>
            <a:r>
              <a:rPr lang="it-IT" sz="3500" dirty="0" smtClean="0"/>
              <a:t> </a:t>
            </a:r>
            <a:r>
              <a:rPr lang="it-IT" sz="2600" b="1" dirty="0" smtClean="0"/>
              <a:t>LIMINALITÀ </a:t>
            </a:r>
            <a:r>
              <a:rPr lang="it-IT" sz="1900" dirty="0" smtClean="0"/>
              <a:t>                   </a:t>
            </a:r>
            <a:endParaRPr lang="it-IT" sz="2200" dirty="0" smtClean="0"/>
          </a:p>
          <a:p>
            <a:pPr marL="0" indent="0" algn="ctr">
              <a:buNone/>
            </a:pPr>
            <a:r>
              <a:rPr lang="it-IT" sz="19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                                         </a:t>
            </a:r>
            <a:r>
              <a:rPr lang="it-IT" sz="19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   </a:t>
            </a:r>
            <a:r>
              <a:rPr lang="it-IT" sz="2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it-IT" sz="26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cambiamento</a:t>
            </a:r>
            <a:r>
              <a:rPr lang="it-IT" sz="26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it-IT" sz="19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>
            <a:off x="4572000" y="1772816"/>
            <a:ext cx="1" cy="4032448"/>
          </a:xfrm>
          <a:prstGeom prst="straightConnector1">
            <a:avLst/>
          </a:prstGeom>
          <a:ln w="76200"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248770" y="3384646"/>
            <a:ext cx="6745406" cy="27295"/>
          </a:xfrm>
          <a:prstGeom prst="straightConnector1">
            <a:avLst/>
          </a:prstGeom>
          <a:ln w="76200"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/>
          <p:cNvCxnSpPr/>
          <p:nvPr/>
        </p:nvCxnSpPr>
        <p:spPr>
          <a:xfrm>
            <a:off x="2627784" y="2060848"/>
            <a:ext cx="4104456" cy="288032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4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49091"/>
            <a:ext cx="7772400" cy="136815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ogni interazione</a:t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relazione precede l’azione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85800" y="3051175"/>
            <a:ext cx="3829050" cy="294019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 smtClean="0"/>
              <a:t>Input</a:t>
            </a:r>
          </a:p>
          <a:p>
            <a:pPr marL="0" indent="0">
              <a:buNone/>
              <a:defRPr/>
            </a:pPr>
            <a:r>
              <a:rPr lang="it-IT" dirty="0"/>
              <a:t> </a:t>
            </a:r>
            <a:r>
              <a:rPr lang="it-IT" dirty="0" smtClean="0"/>
              <a:t>                       </a:t>
            </a:r>
            <a:r>
              <a:rPr lang="it-IT" sz="2600" b="1" dirty="0" smtClean="0">
                <a:solidFill>
                  <a:srgbClr val="FF0000"/>
                </a:solidFill>
              </a:rPr>
              <a:t>relazione</a:t>
            </a:r>
            <a:r>
              <a:rPr lang="it-IT" dirty="0" smtClean="0"/>
              <a:t>            </a:t>
            </a:r>
            <a:endParaRPr lang="it-IT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 smtClean="0"/>
              <a:t>Valutazione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/>
              <a:t>                          </a:t>
            </a:r>
            <a:r>
              <a:rPr lang="it-IT" sz="2800" b="1" i="1" dirty="0" smtClean="0"/>
              <a:t>ti vedo</a:t>
            </a:r>
            <a:endParaRPr lang="it-IT" b="1" i="1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3051175"/>
            <a:ext cx="3829050" cy="294019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/>
              <a:t>Attivazione</a:t>
            </a:r>
          </a:p>
          <a:p>
            <a:pPr marL="0" indent="0">
              <a:buNone/>
              <a:defRPr/>
            </a:pPr>
            <a:r>
              <a:rPr lang="it-IT" dirty="0" smtClean="0"/>
              <a:t>                        </a:t>
            </a:r>
            <a:r>
              <a:rPr lang="it-IT" sz="2400" b="1" dirty="0" smtClean="0">
                <a:solidFill>
                  <a:srgbClr val="FF0000"/>
                </a:solidFill>
              </a:rPr>
              <a:t>azione         </a:t>
            </a:r>
            <a:r>
              <a:rPr lang="it-IT" sz="2400" dirty="0" smtClean="0"/>
              <a:t>              </a:t>
            </a:r>
            <a:endParaRPr lang="it-IT" sz="24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400" b="1" dirty="0" smtClean="0"/>
              <a:t>Output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/>
              <a:t>   </a:t>
            </a:r>
            <a:r>
              <a:rPr lang="it-IT" b="1" i="1" dirty="0" smtClean="0"/>
              <a:t>ti sorrido</a:t>
            </a:r>
            <a:endParaRPr lang="it-IT" b="1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>
          <a:xfrm>
            <a:off x="684861" y="2348881"/>
            <a:ext cx="3655106" cy="648072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relazione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2348880"/>
            <a:ext cx="3661172" cy="67945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azione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Parentesi graffa chiusa 6"/>
          <p:cNvSpPr/>
          <p:nvPr/>
        </p:nvSpPr>
        <p:spPr>
          <a:xfrm>
            <a:off x="2771800" y="3284984"/>
            <a:ext cx="286940" cy="1095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Parentesi graffa chiusa 8"/>
          <p:cNvSpPr/>
          <p:nvPr/>
        </p:nvSpPr>
        <p:spPr>
          <a:xfrm>
            <a:off x="6660232" y="3284984"/>
            <a:ext cx="369094" cy="1095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1323255" cy="1284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81" y="4411664"/>
            <a:ext cx="1347827" cy="13795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  <p:bldP spid="3" grpId="0" build="p" animBg="1"/>
      <p:bldP spid="5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6633"/>
            <a:ext cx="7772400" cy="175357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sistema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emotivo della relazione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segnala da che parte si sta, mettendo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atto quel esser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favorevoli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contrari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contraddistingue ogni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relazione.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24335"/>
            <a:ext cx="7772400" cy="386686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791766" y="2001840"/>
            <a:ext cx="2700338" cy="107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2060"/>
                </a:solidFill>
              </a:rPr>
              <a:t>FILIA,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relazioni </a:t>
            </a:r>
            <a:r>
              <a:rPr lang="it-IT" sz="2000" dirty="0">
                <a:solidFill>
                  <a:srgbClr val="002060"/>
                </a:solidFill>
              </a:rPr>
              <a:t>ed atteggiamenti favorevoli</a:t>
            </a: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791766" y="4699001"/>
            <a:ext cx="2700338" cy="70788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latin typeface="+mn-lt"/>
              </a:rPr>
              <a:t>RABBIA</a:t>
            </a:r>
            <a:r>
              <a:rPr lang="it-IT" altLang="it-IT" dirty="0">
                <a:latin typeface="+mn-lt"/>
              </a:rPr>
              <a:t>, </a:t>
            </a:r>
            <a:r>
              <a:rPr lang="it-IT" altLang="it-IT" dirty="0" smtClean="0">
                <a:latin typeface="+mn-lt"/>
              </a:rPr>
              <a:t>relazioni </a:t>
            </a:r>
            <a:r>
              <a:rPr lang="it-IT" altLang="it-IT" dirty="0">
                <a:latin typeface="+mn-lt"/>
              </a:rPr>
              <a:t>e atteggiamenti ostili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899592" y="3727450"/>
            <a:ext cx="6408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/>
              <a:t>TROPISMO </a:t>
            </a:r>
            <a:r>
              <a:rPr lang="it-IT" altLang="it-IT" sz="1800" dirty="0"/>
              <a:t>          </a:t>
            </a:r>
            <a:r>
              <a:rPr lang="it-IT" altLang="it-IT" sz="1800" dirty="0" smtClean="0"/>
              <a:t>        </a:t>
            </a:r>
            <a:r>
              <a:rPr lang="it-IT" altLang="it-IT" sz="1800" b="1" dirty="0"/>
              <a:t>EDONIA </a:t>
            </a:r>
            <a:r>
              <a:rPr lang="it-IT" altLang="it-IT" sz="1800" dirty="0"/>
              <a:t>                             </a:t>
            </a:r>
          </a:p>
        </p:txBody>
      </p:sp>
      <p:cxnSp>
        <p:nvCxnSpPr>
          <p:cNvPr id="29" name="Connettore 2 28"/>
          <p:cNvCxnSpPr/>
          <p:nvPr/>
        </p:nvCxnSpPr>
        <p:spPr>
          <a:xfrm flipV="1">
            <a:off x="1763688" y="4075115"/>
            <a:ext cx="1179537" cy="4340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5488861" y="2033587"/>
            <a:ext cx="2879393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rgbClr val="002060"/>
                </a:solidFill>
                <a:latin typeface="+mn-lt"/>
              </a:rPr>
              <a:t>FELICITÀ</a:t>
            </a:r>
            <a:r>
              <a:rPr lang="it-IT" altLang="it-IT" dirty="0">
                <a:solidFill>
                  <a:srgbClr val="002060"/>
                </a:solidFill>
                <a:latin typeface="+mn-lt"/>
              </a:rPr>
              <a:t>, </a:t>
            </a:r>
            <a:endParaRPr lang="it-IT" altLang="it-IT" dirty="0" smtClean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dirty="0" smtClean="0">
                <a:solidFill>
                  <a:srgbClr val="002060"/>
                </a:solidFill>
                <a:latin typeface="+mn-lt"/>
              </a:rPr>
              <a:t>potenzia </a:t>
            </a:r>
            <a:r>
              <a:rPr lang="it-IT" altLang="it-IT" dirty="0" smtClean="0">
                <a:solidFill>
                  <a:srgbClr val="002060"/>
                </a:solidFill>
                <a:latin typeface="+mn-lt"/>
              </a:rPr>
              <a:t>la filia, </a:t>
            </a:r>
            <a:r>
              <a:rPr lang="it-IT" altLang="it-IT" dirty="0">
                <a:solidFill>
                  <a:srgbClr val="002060"/>
                </a:solidFill>
                <a:latin typeface="+mn-lt"/>
              </a:rPr>
              <a:t>inibisce la rabbia </a:t>
            </a:r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3746013" y="3857768"/>
            <a:ext cx="1079896" cy="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5499168" y="4460588"/>
            <a:ext cx="2897261" cy="10156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latin typeface="+mn-lt"/>
              </a:rPr>
              <a:t>SENSO DI COLPA</a:t>
            </a:r>
            <a:r>
              <a:rPr lang="it-IT" altLang="it-IT" dirty="0">
                <a:latin typeface="+mn-lt"/>
              </a:rPr>
              <a:t>, inibisce la filia e potenzia la rabbia</a:t>
            </a:r>
          </a:p>
        </p:txBody>
      </p:sp>
      <p:cxnSp>
        <p:nvCxnSpPr>
          <p:cNvPr id="41" name="Connettore 2 40"/>
          <p:cNvCxnSpPr/>
          <p:nvPr/>
        </p:nvCxnSpPr>
        <p:spPr>
          <a:xfrm flipH="1">
            <a:off x="5764158" y="3131031"/>
            <a:ext cx="759619" cy="62388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H="1" flipV="1">
            <a:off x="5737256" y="4053816"/>
            <a:ext cx="1151664" cy="30746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1835696" y="3212976"/>
            <a:ext cx="1107529" cy="5144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ccia bidirezionale verticale 3"/>
          <p:cNvSpPr/>
          <p:nvPr/>
        </p:nvSpPr>
        <p:spPr>
          <a:xfrm>
            <a:off x="1146412" y="3238500"/>
            <a:ext cx="117206" cy="12446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1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2" grpId="0" animBg="1"/>
      <p:bldP spid="25" grpId="0"/>
      <p:bldP spid="31" grpId="0" animBg="1"/>
      <p:bldP spid="3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539552" y="817552"/>
            <a:ext cx="7978080" cy="544764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800" b="1" u="sng" dirty="0">
                <a:latin typeface="Arial" panose="020B0604020202020204" pitchFamily="34" charset="0"/>
              </a:rPr>
              <a:t>Piano cartesiano del sistema della relazione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it-IT" altLang="it-IT" sz="1800" b="1" u="sng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latin typeface="Arial" panose="020B0604020202020204" pitchFamily="34" charset="0"/>
              </a:rPr>
              <a:t>Proedonia R </a:t>
            </a:r>
            <a:r>
              <a:rPr lang="it-IT" altLang="it-IT" sz="1600" b="1" i="1" dirty="0">
                <a:latin typeface="Arial" panose="020B0604020202020204" pitchFamily="34" charset="0"/>
              </a:rPr>
              <a:t>+y</a:t>
            </a:r>
            <a:endParaRPr lang="it-IT" altLang="it-IT" sz="16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  </a:t>
            </a:r>
            <a:endParaRPr lang="it-IT" altLang="it-IT" sz="16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latin typeface="Arial" panose="020B0604020202020204" pitchFamily="34" charset="0"/>
              </a:rPr>
              <a:t>   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     </a:t>
            </a:r>
            <a:r>
              <a:rPr lang="it-IT" altLang="it-IT" sz="1600" dirty="0" smtClean="0">
                <a:latin typeface="Arial" panose="020B0604020202020204" pitchFamily="34" charset="0"/>
              </a:rPr>
              <a:t>                                             </a:t>
            </a:r>
            <a:endParaRPr lang="it-IT" altLang="it-IT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                    </a:t>
            </a:r>
            <a:r>
              <a:rPr lang="it-IT" altLang="it-IT" sz="1600" dirty="0" smtClean="0">
                <a:latin typeface="Arial" panose="020B0604020202020204" pitchFamily="34" charset="0"/>
              </a:rPr>
              <a:t>                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malignità                      felicità beatitudine                                                        </a:t>
            </a:r>
            <a:endParaRPr lang="it-IT" altLang="it-IT" sz="16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                      </a:t>
            </a:r>
            <a:r>
              <a:rPr lang="it-IT" altLang="it-IT" sz="1600" dirty="0" smtClean="0">
                <a:latin typeface="Arial" panose="020B0604020202020204" pitchFamily="34" charset="0"/>
              </a:rPr>
              <a:t>distruttività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vendetta</a:t>
            </a:r>
            <a:r>
              <a:rPr lang="it-IT" altLang="it-IT" sz="1600" dirty="0" smtClean="0">
                <a:latin typeface="Arial" panose="020B0604020202020204" pitchFamily="34" charset="0"/>
              </a:rPr>
              <a:t>                     </a:t>
            </a:r>
            <a:r>
              <a:rPr lang="it-IT" altLang="it-IT" sz="1600" dirty="0" err="1" smtClean="0">
                <a:latin typeface="Arial" panose="020B0604020202020204" pitchFamily="34" charset="0"/>
              </a:rPr>
              <a:t>prosocialità</a:t>
            </a:r>
            <a:r>
              <a:rPr lang="it-IT" altLang="it-IT" sz="1600" dirty="0" smtClean="0">
                <a:latin typeface="Arial" panose="020B0604020202020204" pitchFamily="34" charset="0"/>
              </a:rPr>
              <a:t> amore                                                      </a:t>
            </a:r>
            <a:endParaRPr lang="it-IT" altLang="it-IT" sz="1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    </a:t>
            </a:r>
            <a:r>
              <a:rPr lang="it-IT" altLang="it-IT" sz="1600" dirty="0" smtClean="0">
                <a:latin typeface="Arial" panose="020B0604020202020204" pitchFamily="34" charset="0"/>
              </a:rPr>
              <a:t>           </a:t>
            </a:r>
            <a:r>
              <a:rPr lang="it-IT" altLang="it-IT" sz="1600" dirty="0" smtClean="0">
                <a:latin typeface="Arial" panose="020B0604020202020204" pitchFamily="34" charset="0"/>
              </a:rPr>
              <a:t>                 distropie                                    entusiasmo                                                                                      </a:t>
            </a:r>
            <a:endParaRPr lang="it-IT" altLang="it-IT" sz="1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 smtClean="0">
                <a:latin typeface="Arial" panose="020B0604020202020204" pitchFamily="34" charset="0"/>
              </a:rPr>
              <a:t>                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            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odio     </a:t>
            </a:r>
            <a:r>
              <a:rPr lang="it-IT" altLang="it-IT" sz="1600" dirty="0" smtClean="0">
                <a:latin typeface="Arial" panose="020B0604020202020204" pitchFamily="34" charset="0"/>
              </a:rPr>
              <a:t>rifiuto                           </a:t>
            </a:r>
            <a:r>
              <a:rPr lang="it-IT" altLang="it-IT" sz="1600" dirty="0" smtClean="0">
                <a:latin typeface="Arial" panose="020B0604020202020204" pitchFamily="34" charset="0"/>
              </a:rPr>
              <a:t>serenità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filia</a:t>
            </a:r>
            <a:r>
              <a:rPr lang="it-IT" altLang="it-IT" sz="1600" dirty="0" smtClean="0">
                <a:latin typeface="Arial" panose="020B0604020202020204" pitchFamily="34" charset="0"/>
              </a:rPr>
              <a:t>                            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 smtClean="0">
                <a:latin typeface="Arial" panose="020B0604020202020204" pitchFamily="34" charset="0"/>
              </a:rPr>
              <a:t>                       </a:t>
            </a:r>
            <a:endParaRPr lang="it-IT" altLang="it-IT" sz="16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 smtClean="0">
                <a:latin typeface="Arial" panose="020B0604020202020204" pitchFamily="34" charset="0"/>
              </a:rPr>
              <a:t>   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 Antitropismo R - x</a:t>
            </a:r>
            <a:r>
              <a:rPr lang="it-IT" altLang="it-IT" sz="1600" dirty="0" smtClean="0">
                <a:latin typeface="Arial" panose="020B0604020202020204" pitchFamily="34" charset="0"/>
              </a:rPr>
              <a:t>                                                                  </a:t>
            </a:r>
            <a:r>
              <a:rPr lang="it-IT" altLang="it-IT" sz="1600" b="1" dirty="0" err="1" smtClean="0">
                <a:latin typeface="Arial" panose="020B0604020202020204" pitchFamily="34" charset="0"/>
              </a:rPr>
              <a:t>Protropismo</a:t>
            </a:r>
            <a:r>
              <a:rPr lang="it-IT" altLang="it-IT" sz="1600" b="1" dirty="0" smtClean="0">
                <a:latin typeface="Arial" panose="020B0604020202020204" pitchFamily="34" charset="0"/>
              </a:rPr>
              <a:t>  R + x</a:t>
            </a:r>
            <a:endParaRPr lang="it-IT" altLang="it-IT" sz="16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latin typeface="Arial" panose="020B0604020202020204" pitchFamily="34" charset="0"/>
              </a:rPr>
              <a:t>                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                                               </a:t>
            </a:r>
            <a:r>
              <a:rPr lang="it-IT" altLang="it-IT" sz="1600" dirty="0" smtClean="0">
                <a:latin typeface="Arial" panose="020B0604020202020204" pitchFamily="34" charset="0"/>
              </a:rPr>
              <a:t>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               </a:t>
            </a:r>
            <a:endParaRPr lang="it-IT" altLang="it-IT" sz="16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 smtClean="0">
                <a:latin typeface="Arial" panose="020B0604020202020204" pitchFamily="34" charset="0"/>
              </a:rPr>
              <a:t>rancore risentimento                  accettazione tolleranza</a:t>
            </a:r>
            <a:endParaRPr lang="it-IT" altLang="it-IT" sz="16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 smtClean="0">
                <a:latin typeface="Arial" panose="020B0604020202020204" pitchFamily="34" charset="0"/>
              </a:rPr>
              <a:t>               dispetto stizza                responsabilità </a:t>
            </a:r>
            <a:r>
              <a:rPr lang="it-IT" altLang="it-IT" sz="1600" dirty="0" smtClean="0">
                <a:latin typeface="Arial" panose="020B0604020202020204" pitchFamily="34" charset="0"/>
              </a:rPr>
              <a:t>protropie </a:t>
            </a:r>
            <a:r>
              <a:rPr lang="it-IT" altLang="it-IT" sz="1600" dirty="0" smtClean="0">
                <a:latin typeface="Arial" panose="020B0604020202020204" pitchFamily="34" charset="0"/>
              </a:rPr>
              <a:t>resilienza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 smtClean="0">
                <a:latin typeface="Arial" panose="020B0604020202020204" pitchFamily="34" charset="0"/>
              </a:rPr>
              <a:t>   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ostilità senso di colpa              </a:t>
            </a:r>
            <a:r>
              <a:rPr lang="it-IT" altLang="it-IT" sz="1600" dirty="0" smtClean="0">
                <a:latin typeface="Arial" panose="020B0604020202020204" pitchFamily="34" charset="0"/>
              </a:rPr>
              <a:t>scusa </a:t>
            </a:r>
            <a:r>
              <a:rPr lang="it-IT" altLang="it-IT" sz="1600" dirty="0" smtClean="0">
                <a:latin typeface="Arial" panose="020B0604020202020204" pitchFamily="34" charset="0"/>
              </a:rPr>
              <a:t>pentimento</a:t>
            </a:r>
            <a:r>
              <a:rPr lang="it-IT" altLang="it-IT" sz="1600" dirty="0" smtClean="0">
                <a:latin typeface="Arial" panose="020B0604020202020204" pitchFamily="34" charset="0"/>
              </a:rPr>
              <a:t>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perdono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it-IT" altLang="it-IT" sz="1600" b="1" dirty="0" smtClean="0">
                <a:latin typeface="Arial" panose="020B0604020202020204" pitchFamily="34" charset="0"/>
              </a:rPr>
              <a:t>    </a:t>
            </a:r>
            <a:r>
              <a:rPr lang="it-IT" altLang="it-IT" sz="1600" b="1" dirty="0">
                <a:latin typeface="Arial" panose="020B0604020202020204" pitchFamily="34" charset="0"/>
              </a:rPr>
              <a:t> rabbia</a:t>
            </a:r>
            <a:r>
              <a:rPr lang="it-IT" altLang="it-IT" sz="1600" dirty="0">
                <a:latin typeface="Arial" panose="020B0604020202020204" pitchFamily="34" charset="0"/>
              </a:rPr>
              <a:t>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                                             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reintegrazione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it-IT" altLang="it-IT" sz="18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it-IT" altLang="it-IT" sz="1600" b="1" dirty="0" smtClean="0">
                <a:latin typeface="Arial" panose="020B0604020202020204" pitchFamily="34" charset="0"/>
              </a:rPr>
              <a:t>                                                       </a:t>
            </a:r>
            <a:r>
              <a:rPr lang="it-IT" altLang="it-IT" sz="1600" b="1" dirty="0" err="1" smtClean="0">
                <a:latin typeface="Arial" panose="020B0604020202020204" pitchFamily="34" charset="0"/>
              </a:rPr>
              <a:t>Antiedonia</a:t>
            </a:r>
            <a:r>
              <a:rPr lang="it-IT" altLang="it-IT" sz="1600" b="1" dirty="0" smtClean="0">
                <a:latin typeface="Arial" panose="020B0604020202020204" pitchFamily="34" charset="0"/>
              </a:rPr>
              <a:t> R </a:t>
            </a:r>
            <a:r>
              <a:rPr lang="it-IT" altLang="it-IT" sz="1600" b="1" i="1" dirty="0" smtClean="0">
                <a:latin typeface="Arial" panose="020B0604020202020204" pitchFamily="34" charset="0"/>
              </a:rPr>
              <a:t>–y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800" i="1" dirty="0" smtClean="0">
                <a:latin typeface="Arial" panose="020B0604020202020204" pitchFamily="34" charset="0"/>
              </a:rPr>
              <a:t>R </a:t>
            </a:r>
            <a:r>
              <a:rPr lang="it-IT" altLang="it-IT" sz="1800" i="1" dirty="0">
                <a:latin typeface="Arial" panose="020B0604020202020204" pitchFamily="34" charset="0"/>
              </a:rPr>
              <a:t>= </a:t>
            </a:r>
            <a:r>
              <a:rPr lang="it-IT" altLang="it-IT" sz="1800" i="1" dirty="0" smtClean="0">
                <a:latin typeface="Arial" panose="020B0604020202020204" pitchFamily="34" charset="0"/>
              </a:rPr>
              <a:t>relazionale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800" i="1" dirty="0" smtClean="0">
                <a:latin typeface="Arial" panose="020B0604020202020204" pitchFamily="34" charset="0"/>
              </a:rPr>
              <a:t>(L’indignazione è antitropica rispetto all’input e protropica nell’intenzionalità).</a:t>
            </a:r>
            <a:endParaRPr lang="it-IT" altLang="it-IT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</p:txBody>
      </p:sp>
      <p:sp>
        <p:nvSpPr>
          <p:cNvPr id="28675" name="Line 10"/>
          <p:cNvSpPr>
            <a:spLocks noChangeShapeType="1"/>
          </p:cNvSpPr>
          <p:nvPr/>
        </p:nvSpPr>
        <p:spPr bwMode="auto">
          <a:xfrm flipH="1">
            <a:off x="4427984" y="1997124"/>
            <a:ext cx="12798" cy="31600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76" name="Line 11"/>
          <p:cNvSpPr>
            <a:spLocks noChangeShapeType="1"/>
          </p:cNvSpPr>
          <p:nvPr/>
        </p:nvSpPr>
        <p:spPr bwMode="auto">
          <a:xfrm>
            <a:off x="2915816" y="3645024"/>
            <a:ext cx="32944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1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0750" y="300038"/>
            <a:ext cx="6457950" cy="1293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…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le emozioni?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41698" y="1481139"/>
            <a:ext cx="8664178" cy="4402137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Cosa accadrebbe se non avessimo paura del semaforo rosso, oppure delle curve a gomito scendendo lungo una strada di montagna?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E cosa, se improvvisamente scomparisse l’attrazione affettiva, la tenerezza o l’amore?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Le emozioni sono ubiquitarie, cioè sempre presenti, che ne siamo consapevoli o No.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Senza emozioni non si va da nessuna parte.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  </a:t>
            </a:r>
            <a:r>
              <a:rPr lang="it-IT" altLang="it-IT" sz="2800" dirty="0" smtClean="0">
                <a:latin typeface="Times New Roman" panose="02020603050405020304" pitchFamily="18" charset="0"/>
              </a:rPr>
              <a:t>(Es. l’ad di una multinazionale operato di tumore al cervello)</a:t>
            </a:r>
            <a:endParaRPr lang="it-IT" alt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2103"/>
            <a:ext cx="7772400" cy="228637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2200" b="1" dirty="0" smtClean="0"/>
              <a:t/>
            </a:r>
            <a:br>
              <a:rPr lang="it-IT" sz="2200" b="1" dirty="0" smtClean="0"/>
            </a:br>
            <a:r>
              <a:rPr lang="it-IT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</a:t>
            </a:r>
            <a:r>
              <a:rPr lang="it-IT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dell’azione</a:t>
            </a:r>
            <a:r>
              <a:rPr lang="it-I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it-IT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smette mai di agire. Si sta sempre facendo qualcosa, magari respirando, fantasticando o sognando, ma sempre rispondendo a qualche bisogno che obbliga ad interagire. </a:t>
            </a:r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2630489"/>
            <a:ext cx="7772400" cy="342423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818672" y="2929417"/>
            <a:ext cx="3044978" cy="708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Tw Cen MT"/>
              </a:rPr>
              <a:t>FIDUCIA,</a:t>
            </a:r>
            <a:r>
              <a:rPr lang="it-IT" sz="1600" dirty="0" smtClean="0">
                <a:solidFill>
                  <a:srgbClr val="002060"/>
                </a:solidFill>
                <a:latin typeface="Tw Cen MT"/>
              </a:rPr>
              <a:t> azioni collaborative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Tw Cen MT"/>
              </a:rPr>
              <a:t> </a:t>
            </a:r>
            <a:r>
              <a:rPr lang="it-IT" sz="1600" dirty="0">
                <a:solidFill>
                  <a:srgbClr val="002060"/>
                </a:solidFill>
                <a:latin typeface="Tw Cen MT"/>
              </a:rPr>
              <a:t>e atteggiamenti </a:t>
            </a:r>
            <a:r>
              <a:rPr lang="it-IT" sz="1600" dirty="0" smtClean="0">
                <a:solidFill>
                  <a:srgbClr val="002060"/>
                </a:solidFill>
                <a:latin typeface="Tw Cen MT"/>
              </a:rPr>
              <a:t>di avvicinamento</a:t>
            </a:r>
            <a:endParaRPr lang="it-IT" sz="1600" dirty="0">
              <a:solidFill>
                <a:srgbClr val="002060"/>
              </a:solidFill>
              <a:latin typeface="Tw Cen MT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821277" y="5123291"/>
            <a:ext cx="3046666" cy="65607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PAURA</a:t>
            </a:r>
            <a:r>
              <a:rPr lang="it-IT" sz="1600" dirty="0" smtClean="0">
                <a:solidFill>
                  <a:schemeClr val="bg1"/>
                </a:solidFill>
              </a:rPr>
              <a:t>, azioni </a:t>
            </a:r>
            <a:r>
              <a:rPr lang="it-IT" sz="1600" dirty="0">
                <a:solidFill>
                  <a:schemeClr val="bg1"/>
                </a:solidFill>
              </a:rPr>
              <a:t>e atteggiamenti di allontanamento o evitamento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1872400" y="4326236"/>
            <a:ext cx="3635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800" b="1" dirty="0"/>
              <a:t> </a:t>
            </a:r>
            <a:r>
              <a:rPr lang="it-IT" altLang="it-IT" sz="1800" b="1" dirty="0" smtClean="0"/>
              <a:t>  </a:t>
            </a:r>
            <a:r>
              <a:rPr lang="it-IT" altLang="it-IT" sz="1800" b="1" dirty="0" smtClean="0"/>
              <a:t>TROPISMO                  EDONIA                              </a:t>
            </a:r>
            <a:endParaRPr lang="it-IT" altLang="it-IT" sz="1800" b="1" dirty="0"/>
          </a:p>
        </p:txBody>
      </p:sp>
      <p:cxnSp>
        <p:nvCxnSpPr>
          <p:cNvPr id="29" name="Connettore 2 28"/>
          <p:cNvCxnSpPr/>
          <p:nvPr/>
        </p:nvCxnSpPr>
        <p:spPr>
          <a:xfrm flipV="1">
            <a:off x="2036072" y="4621136"/>
            <a:ext cx="1079425" cy="4320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5607388" y="2982188"/>
            <a:ext cx="2226469" cy="656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>
              <a:buNone/>
            </a:pPr>
            <a:r>
              <a:rPr lang="it-IT" sz="1600" b="1" dirty="0" smtClean="0"/>
              <a:t>GIOIA</a:t>
            </a:r>
            <a:r>
              <a:rPr lang="it-IT" sz="1600" dirty="0" smtClean="0"/>
              <a:t>, potenzia </a:t>
            </a:r>
            <a:r>
              <a:rPr lang="it-IT" sz="1600" dirty="0"/>
              <a:t>la fiducia e l’azione</a:t>
            </a:r>
          </a:p>
        </p:txBody>
      </p:sp>
      <p:cxnSp>
        <p:nvCxnSpPr>
          <p:cNvPr id="34" name="Connettore 2 33"/>
          <p:cNvCxnSpPr/>
          <p:nvPr/>
        </p:nvCxnSpPr>
        <p:spPr>
          <a:xfrm>
            <a:off x="3563888" y="4540698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5724128" y="5136273"/>
            <a:ext cx="2158604" cy="656077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>
              <a:buNone/>
            </a:pPr>
            <a:r>
              <a:rPr lang="it-IT" sz="1600" b="1" dirty="0" smtClean="0">
                <a:solidFill>
                  <a:schemeClr val="bg1"/>
                </a:solidFill>
              </a:rPr>
              <a:t>TRISTEZZA, </a:t>
            </a:r>
            <a:r>
              <a:rPr lang="it-IT" sz="1600" dirty="0" smtClean="0">
                <a:solidFill>
                  <a:schemeClr val="bg1"/>
                </a:solidFill>
              </a:rPr>
              <a:t>rallenta </a:t>
            </a:r>
            <a:r>
              <a:rPr lang="it-IT" sz="1600" dirty="0">
                <a:solidFill>
                  <a:schemeClr val="bg1"/>
                </a:solidFill>
              </a:rPr>
              <a:t>ed inibisce l’azione</a:t>
            </a:r>
          </a:p>
        </p:txBody>
      </p:sp>
      <p:cxnSp>
        <p:nvCxnSpPr>
          <p:cNvPr id="41" name="Connettore 2 40"/>
          <p:cNvCxnSpPr/>
          <p:nvPr/>
        </p:nvCxnSpPr>
        <p:spPr>
          <a:xfrm flipH="1">
            <a:off x="5507832" y="3744962"/>
            <a:ext cx="1051166" cy="60606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H="1" flipV="1">
            <a:off x="5522063" y="4695568"/>
            <a:ext cx="1198559" cy="36869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2103140" y="3839156"/>
            <a:ext cx="1040706" cy="4798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ccia bidirezionale verticale 3"/>
          <p:cNvSpPr/>
          <p:nvPr/>
        </p:nvSpPr>
        <p:spPr>
          <a:xfrm>
            <a:off x="1368616" y="3705743"/>
            <a:ext cx="183339" cy="1323833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2" grpId="0" animBg="1"/>
      <p:bldP spid="25" grpId="0"/>
      <p:bldP spid="31" grpId="0" animBg="1"/>
      <p:bldP spid="3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939403" y="756307"/>
            <a:ext cx="7290197" cy="545174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800" b="1" u="sng" dirty="0">
                <a:latin typeface="Arial" panose="020B0604020202020204" pitchFamily="34" charset="0"/>
              </a:rPr>
              <a:t>Piano cartesiano del sistema </a:t>
            </a:r>
            <a:r>
              <a:rPr lang="it-IT" altLang="it-IT" sz="1800" b="1" u="sng" dirty="0" smtClean="0">
                <a:latin typeface="Arial" panose="020B0604020202020204" pitchFamily="34" charset="0"/>
              </a:rPr>
              <a:t>dell’azione</a:t>
            </a:r>
            <a:endParaRPr lang="it-IT" altLang="it-IT" sz="1800" b="1" u="sng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it-IT" altLang="it-IT" sz="1800" b="1" u="sng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latin typeface="Arial" panose="020B0604020202020204" pitchFamily="34" charset="0"/>
              </a:rPr>
              <a:t>Proedonia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A </a:t>
            </a:r>
            <a:r>
              <a:rPr lang="it-IT" altLang="it-IT" sz="1600" b="1" i="1" dirty="0">
                <a:latin typeface="Arial" panose="020B0604020202020204" pitchFamily="34" charset="0"/>
              </a:rPr>
              <a:t>+y</a:t>
            </a:r>
            <a:endParaRPr lang="it-IT" altLang="it-IT" sz="1600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it-IT" sz="1800" b="1" i="1" dirty="0" smtClean="0"/>
              <a:t>rilassamento      </a:t>
            </a:r>
            <a:r>
              <a:rPr lang="it-IT" sz="1800" b="1" i="1" dirty="0" smtClean="0"/>
              <a:t>riposo                    gioia   euforia    mania</a:t>
            </a:r>
          </a:p>
          <a:p>
            <a:pPr>
              <a:buNone/>
            </a:pPr>
            <a:r>
              <a:rPr lang="it-IT" sz="1800" i="1" dirty="0" smtClean="0"/>
              <a:t>      inattività          </a:t>
            </a:r>
            <a:r>
              <a:rPr lang="it-IT" sz="1800" b="1" dirty="0" smtClean="0"/>
              <a:t>  </a:t>
            </a:r>
            <a:r>
              <a:rPr lang="it-IT" sz="1800" dirty="0" smtClean="0"/>
              <a:t>far nulla          </a:t>
            </a:r>
            <a:r>
              <a:rPr lang="it-IT" sz="1800" i="1" dirty="0" smtClean="0"/>
              <a:t>           </a:t>
            </a:r>
            <a:r>
              <a:rPr lang="it-IT" sz="1800" dirty="0" smtClean="0"/>
              <a:t>soddisfazione</a:t>
            </a:r>
            <a:r>
              <a:rPr lang="it-IT" sz="1800" i="1" dirty="0" smtClean="0"/>
              <a:t> </a:t>
            </a:r>
            <a:endParaRPr lang="it-IT" sz="1800" dirty="0"/>
          </a:p>
          <a:p>
            <a:pPr>
              <a:buNone/>
            </a:pPr>
            <a:r>
              <a:rPr lang="it-IT" sz="1800" b="1" dirty="0" smtClean="0"/>
              <a:t>   </a:t>
            </a:r>
            <a:r>
              <a:rPr lang="it-IT" sz="1800" b="1" dirty="0"/>
              <a:t>evitamento  </a:t>
            </a:r>
            <a:r>
              <a:rPr lang="it-IT" sz="1800" i="1" dirty="0"/>
              <a:t>nascondimento                </a:t>
            </a:r>
            <a:r>
              <a:rPr lang="it-IT" sz="1800" b="1" i="1" dirty="0"/>
              <a:t>successo</a:t>
            </a:r>
            <a:r>
              <a:rPr lang="it-IT" sz="1800" i="1" dirty="0"/>
              <a:t>  acquisizione </a:t>
            </a:r>
            <a:r>
              <a:rPr lang="it-IT" sz="1800" dirty="0"/>
              <a:t> </a:t>
            </a:r>
            <a:r>
              <a:rPr lang="it-IT" sz="1800" dirty="0" smtClean="0"/>
              <a:t>          </a:t>
            </a:r>
            <a:r>
              <a:rPr lang="it-IT" sz="1800" i="1" dirty="0" smtClean="0"/>
              <a:t>                                                                  </a:t>
            </a:r>
          </a:p>
          <a:p>
            <a:pPr algn="ctr">
              <a:buNone/>
            </a:pPr>
            <a:r>
              <a:rPr lang="it-IT" sz="1800" i="1" dirty="0"/>
              <a:t> </a:t>
            </a:r>
            <a:r>
              <a:rPr lang="it-IT" sz="1800" i="1" dirty="0" smtClean="0"/>
              <a:t> fuga        ozio                         </a:t>
            </a:r>
            <a:r>
              <a:rPr lang="it-IT" sz="1800" dirty="0"/>
              <a:t>coraggio    </a:t>
            </a:r>
            <a:r>
              <a:rPr lang="it-IT" sz="1800" b="1" dirty="0" smtClean="0"/>
              <a:t>fiducia   </a:t>
            </a:r>
          </a:p>
          <a:p>
            <a:pPr algn="ctr">
              <a:buNone/>
            </a:pPr>
            <a:r>
              <a:rPr lang="it-IT" altLang="it-IT" sz="1600" b="1" dirty="0" smtClean="0">
                <a:latin typeface="Arial" panose="020B0604020202020204" pitchFamily="34" charset="0"/>
              </a:rPr>
              <a:t>Antitropismo A - x                                                              </a:t>
            </a:r>
            <a:r>
              <a:rPr lang="it-IT" altLang="it-IT" sz="1600" b="1" dirty="0" err="1" smtClean="0">
                <a:latin typeface="Arial" panose="020B0604020202020204" pitchFamily="34" charset="0"/>
              </a:rPr>
              <a:t>Protropismo</a:t>
            </a:r>
            <a:r>
              <a:rPr lang="it-IT" altLang="it-IT" sz="1600" b="1" dirty="0" smtClean="0">
                <a:latin typeface="Arial" panose="020B0604020202020204" pitchFamily="34" charset="0"/>
              </a:rPr>
              <a:t> A </a:t>
            </a:r>
            <a:r>
              <a:rPr lang="it-IT" altLang="it-IT" sz="1600" b="1" i="1" dirty="0" err="1" smtClean="0">
                <a:latin typeface="Arial" panose="020B0604020202020204" pitchFamily="34" charset="0"/>
              </a:rPr>
              <a:t>+x</a:t>
            </a:r>
            <a:endParaRPr lang="it-IT" altLang="it-IT" sz="16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it-IT" altLang="it-IT" sz="1800" b="1" dirty="0" smtClean="0">
                <a:latin typeface="Arial" panose="020B0604020202020204" pitchFamily="34" charset="0"/>
              </a:rPr>
              <a:t>              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sz="1800" b="1" dirty="0"/>
              <a:t>paura  </a:t>
            </a:r>
            <a:r>
              <a:rPr lang="it-IT" sz="1800" b="1" i="1" dirty="0"/>
              <a:t>perdita  </a:t>
            </a:r>
            <a:r>
              <a:rPr lang="it-IT" sz="1800" dirty="0" smtClean="0"/>
              <a:t>timore   </a:t>
            </a:r>
            <a:r>
              <a:rPr lang="it-IT" sz="1800" i="1" dirty="0" smtClean="0"/>
              <a:t>           </a:t>
            </a:r>
            <a:r>
              <a:rPr lang="it-IT" sz="1800" b="1" i="1" dirty="0"/>
              <a:t>fatica</a:t>
            </a:r>
            <a:r>
              <a:rPr lang="it-IT" sz="1800" i="1" dirty="0"/>
              <a:t>       lavoro </a:t>
            </a:r>
            <a:endParaRPr lang="it-IT" sz="1800" dirty="0"/>
          </a:p>
          <a:p>
            <a:pPr>
              <a:lnSpc>
                <a:spcPct val="100000"/>
              </a:lnSpc>
              <a:buNone/>
            </a:pPr>
            <a:r>
              <a:rPr lang="it-IT" sz="1800" i="1" dirty="0" smtClean="0"/>
              <a:t>                      insuccesso  </a:t>
            </a:r>
            <a:r>
              <a:rPr lang="it-IT" sz="1800" dirty="0"/>
              <a:t>fobia</a:t>
            </a:r>
            <a:r>
              <a:rPr lang="it-IT" sz="1800" i="1" dirty="0"/>
              <a:t>              </a:t>
            </a:r>
            <a:r>
              <a:rPr lang="it-IT" sz="1800" b="1" dirty="0"/>
              <a:t>agitazione</a:t>
            </a:r>
            <a:r>
              <a:rPr lang="it-IT" sz="1800" i="1" dirty="0"/>
              <a:t> </a:t>
            </a:r>
            <a:r>
              <a:rPr lang="it-IT" sz="1800" dirty="0"/>
              <a:t> </a:t>
            </a:r>
            <a:r>
              <a:rPr lang="it-IT" sz="1800" i="1" dirty="0" err="1"/>
              <a:t>autocostrizione</a:t>
            </a:r>
            <a:r>
              <a:rPr lang="it-IT" sz="1800" i="1" dirty="0"/>
              <a:t>                                                                      </a:t>
            </a:r>
            <a:r>
              <a:rPr lang="it-IT" sz="1800" dirty="0" smtClean="0"/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it-IT" sz="1800" dirty="0" smtClean="0"/>
              <a:t>panico </a:t>
            </a:r>
            <a:r>
              <a:rPr lang="it-IT" sz="1800" b="1" dirty="0" smtClean="0"/>
              <a:t>  </a:t>
            </a:r>
            <a:r>
              <a:rPr lang="it-IT" sz="1800" i="1" dirty="0"/>
              <a:t>depressione</a:t>
            </a:r>
            <a:r>
              <a:rPr lang="it-IT" sz="1800" b="1" dirty="0"/>
              <a:t> </a:t>
            </a:r>
            <a:r>
              <a:rPr lang="it-IT" sz="1800" b="1" dirty="0" smtClean="0"/>
              <a:t>  </a:t>
            </a:r>
            <a:r>
              <a:rPr lang="it-IT" sz="1800" b="1" dirty="0"/>
              <a:t>tristezza</a:t>
            </a:r>
            <a:r>
              <a:rPr lang="it-IT" sz="1800" i="1" dirty="0"/>
              <a:t>         resistenza  elaborazione  </a:t>
            </a:r>
            <a:endParaRPr lang="it-IT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>
                <a:latin typeface="Arial" panose="020B0604020202020204" pitchFamily="34" charset="0"/>
              </a:rPr>
              <a:t>Antiedonia </a:t>
            </a:r>
            <a:r>
              <a:rPr lang="it-IT" altLang="it-IT" sz="1600" b="1" dirty="0" smtClean="0">
                <a:latin typeface="Arial" panose="020B0604020202020204" pitchFamily="34" charset="0"/>
              </a:rPr>
              <a:t>A </a:t>
            </a:r>
            <a:r>
              <a:rPr lang="it-IT" altLang="it-IT" sz="1600" b="1" i="1" dirty="0">
                <a:latin typeface="Arial" panose="020B0604020202020204" pitchFamily="34" charset="0"/>
              </a:rPr>
              <a:t>–y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800" i="1" dirty="0" smtClean="0">
                <a:latin typeface="Arial" panose="020B0604020202020204" pitchFamily="34" charset="0"/>
              </a:rPr>
              <a:t>A </a:t>
            </a:r>
            <a:r>
              <a:rPr lang="it-IT" altLang="it-IT" sz="1800" i="1" dirty="0">
                <a:latin typeface="Arial" panose="020B0604020202020204" pitchFamily="34" charset="0"/>
              </a:rPr>
              <a:t>= </a:t>
            </a:r>
            <a:r>
              <a:rPr lang="it-IT" altLang="it-IT" sz="1800" i="1" dirty="0" smtClean="0">
                <a:latin typeface="Arial" panose="020B0604020202020204" pitchFamily="34" charset="0"/>
              </a:rPr>
              <a:t>azionale</a:t>
            </a:r>
            <a:endParaRPr lang="it-IT" altLang="it-IT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</p:txBody>
      </p:sp>
      <p:sp>
        <p:nvSpPr>
          <p:cNvPr id="28676" name="Line 11"/>
          <p:cNvSpPr>
            <a:spLocks noChangeShapeType="1"/>
          </p:cNvSpPr>
          <p:nvPr/>
        </p:nvSpPr>
        <p:spPr bwMode="auto">
          <a:xfrm>
            <a:off x="2937271" y="3717032"/>
            <a:ext cx="3294460" cy="0"/>
          </a:xfrm>
          <a:prstGeom prst="line">
            <a:avLst/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4573950" y="1730754"/>
            <a:ext cx="10551" cy="35028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6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152129"/>
          </a:xfr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it-IT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DA CHE PARTE PENDI?</a:t>
            </a: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b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</a:br>
            <a:r>
              <a:rPr lang="it-IT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Fissazione o cambiamento</a:t>
            </a:r>
            <a:r>
              <a:rPr lang="it-IT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?</a:t>
            </a:r>
            <a:endParaRPr lang="it-IT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6744" y="1744663"/>
            <a:ext cx="7886700" cy="4916487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/>
              <a:t>                               </a:t>
            </a:r>
            <a:endParaRPr lang="it-IT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7" name="Cuore 6"/>
          <p:cNvSpPr/>
          <p:nvPr/>
        </p:nvSpPr>
        <p:spPr>
          <a:xfrm>
            <a:off x="4152900" y="1881189"/>
            <a:ext cx="838200" cy="1044575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107281" y="3290888"/>
            <a:ext cx="1362075" cy="18415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2597944" y="4019551"/>
            <a:ext cx="1554956" cy="18018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4900613" y="4027489"/>
            <a:ext cx="1447800" cy="1793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6517481" y="3238500"/>
            <a:ext cx="1571625" cy="18938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26" name="Connettore 2 25"/>
          <p:cNvCxnSpPr/>
          <p:nvPr/>
        </p:nvCxnSpPr>
        <p:spPr>
          <a:xfrm flipH="1">
            <a:off x="2340769" y="2400301"/>
            <a:ext cx="2209800" cy="126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>
            <a:off x="3724275" y="2403476"/>
            <a:ext cx="847725" cy="1706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4560094" y="2400300"/>
            <a:ext cx="759619" cy="1733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4572000" y="2400301"/>
            <a:ext cx="2066925" cy="126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ore 42"/>
          <p:cNvSpPr/>
          <p:nvPr/>
        </p:nvSpPr>
        <p:spPr>
          <a:xfrm>
            <a:off x="4464844" y="2241550"/>
            <a:ext cx="196454" cy="312738"/>
          </a:xfrm>
          <a:prstGeom prst="hear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0">
                <a:srgbClr val="FFFF00">
                  <a:tint val="44500"/>
                  <a:satMod val="160000"/>
                </a:srgbClr>
              </a:gs>
              <a:gs pos="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1116806" y="3749675"/>
            <a:ext cx="13620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disprezzo vendetta odio distruzione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2775348" y="4406901"/>
            <a:ext cx="126325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rabbia paura tristezza tormento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5057775" y="4406900"/>
            <a:ext cx="1209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tolleranza fatica perdono pazienza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6715125" y="3697289"/>
            <a:ext cx="12001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felicità fiducia gioia amore</a:t>
            </a:r>
          </a:p>
        </p:txBody>
      </p:sp>
      <p:sp>
        <p:nvSpPr>
          <p:cNvPr id="51" name="Freccia circolare in giù 50"/>
          <p:cNvSpPr/>
          <p:nvPr/>
        </p:nvSpPr>
        <p:spPr>
          <a:xfrm>
            <a:off x="3726656" y="1831407"/>
            <a:ext cx="1690688" cy="519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54" name="CasellaDiTesto 53"/>
          <p:cNvSpPr txBox="1">
            <a:spLocks noChangeArrowheads="1"/>
          </p:cNvSpPr>
          <p:nvPr/>
        </p:nvSpPr>
        <p:spPr bwMode="auto">
          <a:xfrm>
            <a:off x="1547664" y="2095500"/>
            <a:ext cx="26052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800" dirty="0" smtClean="0">
                <a:latin typeface="Kristen ITC" panose="03050502040202030202" pitchFamily="66" charset="0"/>
              </a:rPr>
              <a:t>   magie</a:t>
            </a:r>
            <a:r>
              <a:rPr lang="it-IT" altLang="it-IT" sz="1800" dirty="0">
                <a:latin typeface="Kristen ITC" panose="03050502040202030202" pitchFamily="66" charset="0"/>
              </a:rPr>
              <a:t>, riti, </a:t>
            </a:r>
            <a:r>
              <a:rPr lang="it-IT" altLang="it-IT" sz="1800" dirty="0" smtClean="0">
                <a:latin typeface="Kristen ITC" panose="03050502040202030202" pitchFamily="66" charset="0"/>
              </a:rPr>
              <a:t>automedicazioni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800" dirty="0" smtClean="0">
                <a:latin typeface="Kristen ITC" panose="03050502040202030202" pitchFamily="66" charset="0"/>
              </a:rPr>
              <a:t>    e </a:t>
            </a:r>
            <a:r>
              <a:rPr lang="it-IT" altLang="it-IT" sz="1800" dirty="0">
                <a:latin typeface="Kristen ITC" panose="03050502040202030202" pitchFamily="66" charset="0"/>
              </a:rPr>
              <a:t>droghe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5417344" y="2263775"/>
            <a:ext cx="223123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NON FUNZIONANO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4266010" y="5210176"/>
            <a:ext cx="567928" cy="3968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6436519" y="4951413"/>
            <a:ext cx="381000" cy="25876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Freccia a sinistra 7"/>
          <p:cNvSpPr/>
          <p:nvPr/>
        </p:nvSpPr>
        <p:spPr>
          <a:xfrm>
            <a:off x="2096691" y="4989514"/>
            <a:ext cx="442913" cy="325437"/>
          </a:xfrm>
          <a:prstGeom prst="lef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1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0" grpId="0"/>
      <p:bldP spid="54" grpId="0"/>
      <p:bldP spid="55" grpId="0"/>
      <p:bldP spid="4" grpId="0" animBg="1"/>
      <p:bldP spid="6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    </a:t>
            </a:r>
            <a:r>
              <a:rPr lang="it-IT" b="1" dirty="0"/>
              <a:t>R</a:t>
            </a:r>
            <a:r>
              <a:rPr lang="it-IT" b="1" dirty="0" smtClean="0"/>
              <a:t>icordiamo che l’ Ambiente Timico è il luogo dove si incontrano e agiscono le diverse </a:t>
            </a:r>
            <a:r>
              <a:rPr lang="it-IT" b="1" dirty="0" err="1" smtClean="0"/>
              <a:t>timie</a:t>
            </a:r>
            <a:endParaRPr lang="it-IT" b="1" dirty="0" smtClean="0"/>
          </a:p>
          <a:p>
            <a:pPr algn="ctr">
              <a:buNone/>
            </a:pPr>
            <a:r>
              <a:rPr lang="it-IT" b="1" dirty="0"/>
              <a:t> </a:t>
            </a:r>
            <a:r>
              <a:rPr lang="it-IT" b="1" dirty="0" smtClean="0"/>
              <a:t>   individuali</a:t>
            </a:r>
            <a:endParaRPr lang="it-IT" b="1" dirty="0"/>
          </a:p>
        </p:txBody>
      </p:sp>
      <p:pic>
        <p:nvPicPr>
          <p:cNvPr id="8" name="Immagine 7" descr="interazioni d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717032"/>
            <a:ext cx="5114342" cy="279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L’umore risponde ad ogni bisogno primario.</a:t>
            </a:r>
            <a:endParaRPr lang="it-IT" sz="2800" b="1" dirty="0"/>
          </a:p>
          <a:p>
            <a:r>
              <a:rPr lang="it-IT" sz="2800" b="1" dirty="0" smtClean="0"/>
              <a:t>L’inerzia “fissa” lo stato umorale senza proporre soluzioni.</a:t>
            </a:r>
          </a:p>
          <a:p>
            <a:r>
              <a:rPr lang="it-IT" sz="2800" b="1" dirty="0" smtClean="0"/>
              <a:t>Grande assente di lusso: la pensabilità!</a:t>
            </a:r>
            <a:endParaRPr lang="it-IT" sz="2800" b="1" dirty="0"/>
          </a:p>
        </p:txBody>
      </p:sp>
      <p:pic>
        <p:nvPicPr>
          <p:cNvPr id="4" name="Immagine 3" descr="sequestro t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6387" y="4077072"/>
            <a:ext cx="3709789" cy="2468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    L’umore cessa la sua inerzia quando si verifica un “fatto” che produce un’emozione (modificazione adattiva)</a:t>
            </a:r>
            <a:endParaRPr lang="it-IT" b="1" dirty="0"/>
          </a:p>
        </p:txBody>
      </p:sp>
      <p:pic>
        <p:nvPicPr>
          <p:cNvPr id="4" name="Immagine 3" descr="arcobale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573016"/>
            <a:ext cx="4231678" cy="295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3600" b="1" dirty="0" smtClean="0"/>
              <a:t>Entra in campo </a:t>
            </a:r>
            <a:r>
              <a:rPr lang="it-IT" sz="3600" b="1" dirty="0" err="1" smtClean="0"/>
              <a:t>la…</a:t>
            </a:r>
            <a:endParaRPr lang="it-IT" sz="3600" b="1" dirty="0" smtClean="0"/>
          </a:p>
          <a:p>
            <a:pPr algn="ctr">
              <a:buNone/>
            </a:pPr>
            <a:r>
              <a:rPr lang="it-IT" sz="3600" b="1" dirty="0" err="1" smtClean="0"/>
              <a:t>Pensabilità</a:t>
            </a:r>
            <a:endParaRPr lang="it-IT" sz="3600" b="1" dirty="0"/>
          </a:p>
        </p:txBody>
      </p:sp>
      <p:pic>
        <p:nvPicPr>
          <p:cNvPr id="4" name="Immagine 3" descr="pensi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140968"/>
            <a:ext cx="3265245" cy="301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È la </a:t>
            </a:r>
            <a:r>
              <a:rPr lang="it-IT" b="1" dirty="0" smtClean="0"/>
              <a:t>soluzione proposta per cercare di uscir fuori dalle inerzie, liberare dai sequestri, scardinare gli ottusi atteggiamenti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 descr="psych-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091" y="3582160"/>
            <a:ext cx="7028751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7816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Cervello rettiliano, limbico e corticale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/>
          <a:stretch/>
        </p:blipFill>
        <p:spPr>
          <a:xfrm>
            <a:off x="395536" y="1916832"/>
            <a:ext cx="3332047" cy="3985146"/>
          </a:xfrm>
        </p:spPr>
      </p:pic>
      <p:sp>
        <p:nvSpPr>
          <p:cNvPr id="6" name="CasellaDiTesto 5"/>
          <p:cNvSpPr txBox="1"/>
          <p:nvPr/>
        </p:nvSpPr>
        <p:spPr>
          <a:xfrm>
            <a:off x="3727583" y="1628800"/>
            <a:ext cx="5416417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Cervello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rettiliano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Negli esseri umani (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conservano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stratificazioni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dell’evoluzione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quest’istanza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può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esser considerata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parte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più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arcaica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contatto con gli istinti primordiali e le reazioni autonome di fuga ed attacco, ma anche di quelle più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complesse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 la competizione, in totale assenza di coscienza morale.</a:t>
            </a:r>
          </a:p>
          <a:p>
            <a:endParaRPr lang="it-IT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Cervello rettiliano, limbico e corticale</a:t>
            </a: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/>
          <a:stretch/>
        </p:blipFill>
        <p:spPr>
          <a:xfrm>
            <a:off x="323528" y="1988840"/>
            <a:ext cx="3332047" cy="3985146"/>
          </a:xfrm>
        </p:spPr>
      </p:pic>
      <p:sp>
        <p:nvSpPr>
          <p:cNvPr id="6" name="CasellaDiTesto 5"/>
          <p:cNvSpPr txBox="1"/>
          <p:nvPr/>
        </p:nvSpPr>
        <p:spPr>
          <a:xfrm>
            <a:off x="3655575" y="1628800"/>
            <a:ext cx="548842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sz="1500" dirty="0"/>
          </a:p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sistema limbico.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Questo cervello può essere considerato la nostra parte più calda, quella parte che si emoziona di fronte alle cose, la nostra parte bambina, IL CUORE. Con questo cervello si è sviluppato il senso di attaccamento e la coesione sociale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dirty="0" smtClean="0">
                <a:latin typeface="Times New Roman" panose="02020603050405020304" pitchFamily="18" charset="0"/>
              </a:rPr>
              <a:t>Meccanismo di interazione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Noi siamo in continua interazione con l’esterno, la cenestesi e la memoria, i quali ci informano della situazione, in rapporto ai nostri bisogni.</a:t>
            </a:r>
            <a:r>
              <a:rPr lang="it-IT" altLang="it-IT" dirty="0" smtClean="0">
                <a:latin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 Da fuori                             a dentro.</a:t>
            </a:r>
            <a:endParaRPr lang="it-IT" altLang="it-IT" sz="3600" dirty="0" smtClean="0">
              <a:latin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Cosa accade quando l’ambiente attiva i bisogni?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AMBIENTE </a:t>
            </a:r>
            <a:r>
              <a:rPr lang="it-IT" alt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 EMOZIONE  BISOGNI.</a:t>
            </a:r>
            <a:endParaRPr lang="it-IT" altLang="it-IT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2627784" y="4077072"/>
            <a:ext cx="266429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Cervello rettiliano, limbico e corticale</a:t>
            </a: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/>
          <a:stretch/>
        </p:blipFill>
        <p:spPr>
          <a:xfrm>
            <a:off x="323528" y="2060848"/>
            <a:ext cx="3332047" cy="3985146"/>
          </a:xfrm>
        </p:spPr>
      </p:pic>
      <p:sp>
        <p:nvSpPr>
          <p:cNvPr id="6" name="CasellaDiTesto 5"/>
          <p:cNvSpPr txBox="1"/>
          <p:nvPr/>
        </p:nvSpPr>
        <p:spPr>
          <a:xfrm>
            <a:off x="3655575" y="1268760"/>
            <a:ext cx="54884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sz="2800" dirty="0"/>
          </a:p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neocorteccia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(più recente) è quella parte del cervello che è sede del linguaggio, e di quei comportamenti basati sul problem solving che ci permettono di affrontare situazioni nuove e di prevedere il futuro. 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263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Cervello corto e cervello lungo 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0" y="2088720"/>
            <a:ext cx="4498181" cy="4428489"/>
          </a:xfrm>
        </p:spPr>
        <p:txBody>
          <a:bodyPr>
            <a:normAutofit fontScale="77500" lnSpcReduction="20000"/>
          </a:bodyPr>
          <a:lstStyle/>
          <a:p>
            <a:endParaRPr lang="it-IT" altLang="it-IT" dirty="0" smtClean="0"/>
          </a:p>
          <a:p>
            <a:r>
              <a:rPr lang="it-IT" altLang="it-IT" dirty="0" smtClean="0"/>
              <a:t>il </a:t>
            </a:r>
            <a:r>
              <a:rPr lang="it-IT" altLang="it-IT" dirty="0" smtClean="0"/>
              <a:t>rettile erbivoro per sopravvivere non ha che stare alla larga dai predatori o fuggire</a:t>
            </a:r>
          </a:p>
          <a:p>
            <a:r>
              <a:rPr lang="it-IT" dirty="0" smtClean="0"/>
              <a:t>Gli erbivori dal canto loro prestano continua attenzione al sopraggiungere di un pericolo e con una semplice modalità on/off in caso di attacco fuggono immediatamente senza compiere alcuna valutazione, il cui tempo necessario si rivelerebbe controproducente al proprio scopo di sopravvivenza. 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088720"/>
            <a:ext cx="4514850" cy="4428489"/>
          </a:xfrm>
        </p:spPr>
        <p:txBody>
          <a:bodyPr>
            <a:normAutofit fontScale="47500" lnSpcReduction="20000"/>
          </a:bodyPr>
          <a:lstStyle/>
          <a:p>
            <a:r>
              <a:rPr lang="it-IT" altLang="it-IT" sz="3800" dirty="0" smtClean="0">
                <a:latin typeface="Times New Roman" panose="02020603050405020304" pitchFamily="18" charset="0"/>
              </a:rPr>
              <a:t>il predatore deve mettere in campo strategie più complesse, ovvero più intelligenti, per ghermire la preda</a:t>
            </a:r>
          </a:p>
          <a:p>
            <a:r>
              <a:rPr lang="it-IT" sz="3800" dirty="0" smtClean="0"/>
              <a:t>I predatori devono valutare accuratamente informazioni quali la dimensione della preda, la sua posizione, la convenienza di un attacco, e se necessario collegare queste afferenze con l’intensità dello stimolo della fame, valutando bene il vantaggio di un azione anche dal punto di vista energetico.</a:t>
            </a:r>
          </a:p>
          <a:p>
            <a:r>
              <a:rPr lang="it-IT" sz="3800" dirty="0" smtClean="0"/>
              <a:t>Si pensi ai coccodrilli che stanno a lungo immobili studiando il momento migliore per attaccare la preda…. La concatenazione di valutazioni e azioni poste in essere non può prescindere da un cervello superiore.  </a:t>
            </a:r>
          </a:p>
          <a:p>
            <a:endParaRPr lang="it-IT" altLang="it-IT" dirty="0" smtClean="0">
              <a:latin typeface="Times New Roman" panose="02020603050405020304" pitchFamily="18" charset="0"/>
            </a:endParaRPr>
          </a:p>
          <a:p>
            <a:endParaRPr lang="it-IT" altLang="it-IT" dirty="0" smtClean="0">
              <a:latin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>
          <a:xfrm>
            <a:off x="629841" y="1615860"/>
            <a:ext cx="3868340" cy="434240"/>
          </a:xfrm>
        </p:spPr>
        <p:txBody>
          <a:bodyPr anchor="t">
            <a:normAutofit/>
          </a:bodyPr>
          <a:lstStyle/>
          <a:p>
            <a:r>
              <a:rPr lang="it-IT" dirty="0" smtClean="0"/>
              <a:t>Erbivori – cervello rettiliano 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08211"/>
            <a:ext cx="4514850" cy="434240"/>
          </a:xfrm>
        </p:spPr>
        <p:txBody>
          <a:bodyPr anchor="t">
            <a:noAutofit/>
          </a:bodyPr>
          <a:lstStyle/>
          <a:p>
            <a:r>
              <a:rPr lang="it-IT" dirty="0" smtClean="0"/>
              <a:t>Predatori</a:t>
            </a:r>
            <a:r>
              <a:rPr lang="it-IT" sz="1800" dirty="0" smtClean="0"/>
              <a:t> – cervello limbico/corticale</a:t>
            </a:r>
            <a:endParaRPr lang="it-IT" sz="1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9552" r="10990" b="17015"/>
          <a:stretch/>
        </p:blipFill>
        <p:spPr>
          <a:xfrm>
            <a:off x="179512" y="83127"/>
            <a:ext cx="1146435" cy="153273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11" y="405836"/>
            <a:ext cx="1314377" cy="106212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8870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03914" y="4797152"/>
            <a:ext cx="8004412" cy="18722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altLang="it-IT" sz="3000" dirty="0" smtClean="0">
                <a:latin typeface="Times New Roman" panose="02020603050405020304" pitchFamily="18" charset="0"/>
              </a:rPr>
              <a:t>In timologia si “consiglia” d’usare </a:t>
            </a:r>
          </a:p>
          <a:p>
            <a:pPr marL="0" indent="0" algn="ctr">
              <a:buNone/>
            </a:pPr>
            <a:r>
              <a:rPr lang="it-IT" altLang="it-IT" sz="3000" dirty="0" smtClean="0">
                <a:latin typeface="Times New Roman" panose="02020603050405020304" pitchFamily="18" charset="0"/>
              </a:rPr>
              <a:t>il “</a:t>
            </a:r>
            <a:r>
              <a:rPr lang="it-IT" altLang="it-IT" sz="3000" b="1" dirty="0" smtClean="0">
                <a:latin typeface="Times New Roman" panose="02020603050405020304" pitchFamily="18" charset="0"/>
              </a:rPr>
              <a:t>cervello lungo</a:t>
            </a:r>
            <a:r>
              <a:rPr lang="it-IT" altLang="it-IT" sz="3000" dirty="0" smtClean="0">
                <a:latin typeface="Times New Roman" panose="02020603050405020304" pitchFamily="18" charset="0"/>
              </a:rPr>
              <a:t>” in contrapposizione al ricorso del “</a:t>
            </a:r>
            <a:r>
              <a:rPr lang="it-IT" altLang="it-IT" sz="3000" b="1" dirty="0" smtClean="0">
                <a:latin typeface="Times New Roman" panose="02020603050405020304" pitchFamily="18" charset="0"/>
              </a:rPr>
              <a:t>cervello corto</a:t>
            </a:r>
            <a:r>
              <a:rPr lang="it-IT" altLang="it-IT" sz="3000" dirty="0" smtClean="0">
                <a:latin typeface="Times New Roman" panose="02020603050405020304" pitchFamily="18" charset="0"/>
              </a:rPr>
              <a:t>”. </a:t>
            </a:r>
          </a:p>
          <a:p>
            <a:pPr marL="0" indent="0" algn="ctr">
              <a:buNone/>
            </a:pPr>
            <a:r>
              <a:rPr lang="it-IT" altLang="it-IT" sz="3000" dirty="0" smtClean="0">
                <a:latin typeface="Times New Roman" panose="02020603050405020304" pitchFamily="18" charset="0"/>
              </a:rPr>
              <a:t>Nell’uomo sono presenti ambedue le modalità. </a:t>
            </a:r>
          </a:p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628801"/>
            <a:ext cx="79247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800" dirty="0" smtClean="0">
                <a:latin typeface="Times New Roman" panose="02020603050405020304" pitchFamily="18" charset="0"/>
              </a:rPr>
              <a:t>In situazione di sequestro emotivo la parte neocorticale più evoluta del cervello </a:t>
            </a:r>
            <a:r>
              <a:rPr lang="it-IT" altLang="it-IT" sz="2800" i="1" dirty="0" smtClean="0">
                <a:latin typeface="Times New Roman" panose="02020603050405020304" pitchFamily="18" charset="0"/>
              </a:rPr>
              <a:t>(il cervello lungo)</a:t>
            </a:r>
            <a:r>
              <a:rPr lang="it-IT" altLang="it-IT" sz="2800" dirty="0" smtClean="0">
                <a:latin typeface="Times New Roman" panose="02020603050405020304" pitchFamily="18" charset="0"/>
              </a:rPr>
              <a:t> viene estromessa dal controllo delle strutture sottocorticali </a:t>
            </a:r>
            <a:r>
              <a:rPr lang="it-IT" altLang="it-IT" sz="2800" i="1" dirty="0" smtClean="0">
                <a:latin typeface="Times New Roman" panose="02020603050405020304" pitchFamily="18" charset="0"/>
              </a:rPr>
              <a:t>(il cervello corto)</a:t>
            </a:r>
            <a:r>
              <a:rPr lang="it-IT" altLang="it-IT" sz="2800" dirty="0" smtClean="0">
                <a:latin typeface="Times New Roman" panose="02020603050405020304" pitchFamily="18" charset="0"/>
              </a:rPr>
              <a:t>, per cui l’uomo finisce per comportarsi come un rettile erbivoro, cioè come un animale preistorico dotato unicamente di cervello corto</a:t>
            </a:r>
            <a:r>
              <a:rPr lang="it-IT" altLang="it-IT" sz="2800" dirty="0" smtClean="0">
                <a:latin typeface="Times New Roman" panose="02020603050405020304" pitchFamily="18" charset="0"/>
              </a:rPr>
              <a:t>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403648" y="620688"/>
            <a:ext cx="60085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Sequestro emotivo</a:t>
            </a:r>
            <a:endParaRPr lang="it-IT" sz="3600" b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3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2422630"/>
            <a:ext cx="37258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na condizione in cui l’individuo 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è in balia delle 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emozioni del </a:t>
            </a:r>
          </a:p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omento e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non ha 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consapevolezza 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 quali motivazioni 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faccia riferimento il </a:t>
            </a:r>
          </a:p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proprio vivere.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63643" y="2587444"/>
            <a:ext cx="30298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dirty="0" smtClean="0">
                <a:latin typeface="Times New Roman" panose="02020603050405020304" pitchFamily="18" charset="0"/>
              </a:rPr>
              <a:t>Quando un’emozione è forte al punto da inibire l’interazione </a:t>
            </a:r>
            <a:r>
              <a:rPr lang="it-IT" altLang="it-IT" sz="2400" dirty="0" err="1" smtClean="0">
                <a:latin typeface="Times New Roman" panose="02020603050405020304" pitchFamily="18" charset="0"/>
              </a:rPr>
              <a:t>logonica</a:t>
            </a:r>
            <a:r>
              <a:rPr lang="it-IT" altLang="it-IT" sz="2400" dirty="0" smtClean="0">
                <a:latin typeface="Times New Roman" panose="02020603050405020304" pitchFamily="18" charset="0"/>
              </a:rPr>
              <a:t>, allora si genera il </a:t>
            </a:r>
            <a:r>
              <a:rPr lang="it-IT" altLang="it-IT" sz="2400" b="1" dirty="0" smtClean="0">
                <a:latin typeface="Times New Roman" panose="02020603050405020304" pitchFamily="18" charset="0"/>
              </a:rPr>
              <a:t>sequestro emotivo</a:t>
            </a:r>
            <a:r>
              <a:rPr lang="it-IT" altLang="it-IT" sz="2400" dirty="0" smtClean="0">
                <a:latin typeface="Times New Roman" panose="02020603050405020304" pitchFamily="18" charset="0"/>
              </a:rPr>
              <a:t>. 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52936"/>
            <a:ext cx="3029804" cy="226339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1520" y="5229200"/>
            <a:ext cx="845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dirty="0" smtClean="0">
                <a:latin typeface="Times New Roman" panose="02020603050405020304" pitchFamily="18" charset="0"/>
              </a:rPr>
              <a:t>Nelle situazioni valutate emotivamente di limite, il sistema arcaico sottocorticale limbico prende il sopravvento sul più lento e raffinato sistema corticale, </a:t>
            </a:r>
            <a:r>
              <a:rPr lang="it-IT" altLang="it-IT" sz="2400" dirty="0" smtClean="0">
                <a:latin typeface="Times New Roman" panose="02020603050405020304" pitchFamily="18" charset="0"/>
              </a:rPr>
              <a:t>perché </a:t>
            </a:r>
            <a:r>
              <a:rPr lang="it-IT" altLang="it-IT" sz="2400" dirty="0" smtClean="0">
                <a:latin typeface="Times New Roman" panose="02020603050405020304" pitchFamily="18" charset="0"/>
              </a:rPr>
              <a:t>più veloce.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2123728" y="836712"/>
            <a:ext cx="4801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Sequestro emotivo</a:t>
            </a:r>
            <a:endParaRPr lang="it-IT" sz="4000" b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Educare la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2400" dirty="0" smtClean="0"/>
              <a:t>La valutazione quindi è l’azione di riconoscimento della natura dell’input in rapporto al bisogno, la quale se non è stereotipata o categorizzata mi consente di «decidere» la reazione più adatta al contesto….</a:t>
            </a:r>
          </a:p>
          <a:p>
            <a:r>
              <a:rPr lang="it-IT" sz="2400" dirty="0" smtClean="0"/>
              <a:t>Ciò sarà possibile attraverso la promozione della </a:t>
            </a:r>
            <a:r>
              <a:rPr lang="it-IT" sz="2400" dirty="0" smtClean="0"/>
              <a:t>consapevolezza (riconoscere </a:t>
            </a:r>
            <a:r>
              <a:rPr lang="it-IT" sz="2400" dirty="0" smtClean="0"/>
              <a:t>l’emozione), la </a:t>
            </a:r>
            <a:r>
              <a:rPr lang="it-IT" sz="2400" dirty="0" smtClean="0"/>
              <a:t>coscienza </a:t>
            </a:r>
            <a:r>
              <a:rPr lang="it-IT" sz="2400" dirty="0" smtClean="0"/>
              <a:t>(spiegare la motivazione che induce ad una certa emozione), contezza (</a:t>
            </a:r>
            <a:r>
              <a:rPr lang="it-IT" sz="2400" dirty="0" smtClean="0"/>
              <a:t>capacità </a:t>
            </a:r>
            <a:r>
              <a:rPr lang="it-IT" sz="2400" dirty="0" smtClean="0"/>
              <a:t>di comunicare ed esprimere i primi due stati). </a:t>
            </a:r>
          </a:p>
          <a:p>
            <a:r>
              <a:rPr lang="it-IT" sz="2400" dirty="0" smtClean="0"/>
              <a:t>Ecco che concentrarsi sulla motivazione porta l’uomo a «capire» non solo a «reagire</a:t>
            </a:r>
            <a:r>
              <a:rPr lang="it-IT" sz="2400" dirty="0" smtClean="0"/>
              <a:t>»...</a:t>
            </a:r>
            <a:r>
              <a:rPr lang="it-IT" sz="2400" dirty="0" smtClean="0"/>
              <a:t>l’adattività è il contrario del sequestro</a:t>
            </a:r>
          </a:p>
          <a:p>
            <a:r>
              <a:rPr lang="it-IT" sz="2400" dirty="0" smtClean="0"/>
              <a:t>Questo è il compito di una “</a:t>
            </a:r>
            <a:r>
              <a:rPr lang="it-IT" sz="2400" b="1" dirty="0" smtClean="0"/>
              <a:t>educazione emotiva</a:t>
            </a:r>
            <a:r>
              <a:rPr lang="it-IT" sz="2400" dirty="0" smtClean="0"/>
              <a:t>” presente fin dalla più tenera età.  La valutazione sarà sempre istintiva, emotiva o logica come i nostri tre livelli del </a:t>
            </a:r>
            <a:r>
              <a:rPr lang="it-IT" sz="2400" dirty="0" smtClean="0"/>
              <a:t>cervello, </a:t>
            </a:r>
            <a:r>
              <a:rPr lang="it-IT" sz="2400" dirty="0" smtClean="0"/>
              <a:t>ma la scelta del «cervello prevalente» può e deve essere educata. </a:t>
            </a:r>
          </a:p>
          <a:p>
            <a:endParaRPr lang="it-IT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33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8490" y="0"/>
            <a:ext cx="7639958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/>
          </a:p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Facciamo un esempio</a:t>
            </a:r>
          </a:p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ccesso di rabbia nei confronti dei propri dipendenti</a:t>
            </a:r>
          </a:p>
          <a:p>
            <a:endParaRPr lang="it-IT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Analisi delle valutazioni 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Istintiva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: devo prevalere; 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Emotiva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: rabbia, fastidio ma anche paura del danno e del  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         rifiuto, che mi pervadono completamente; </a:t>
            </a:r>
          </a:p>
          <a:p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Logica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senso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= non serve a nulla questa mia modalità di reazione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      ma ho ragione, 	</a:t>
            </a: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significato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= io sono la guida, </a:t>
            </a: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finalità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= se sbraito non insegno nulla ai miei sottoposti, li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         spavento e rovino la relazione </a:t>
            </a:r>
          </a:p>
          <a:p>
            <a:endParaRPr lang="it-IT" sz="2000" b="1" i="1" dirty="0" smtClean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it-IT" sz="2000" b="1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Il mio obiettivo da persona emotivamente competente deve essere quello di manifestare espressamente la rabbia (non agita), riuscire a spiegare a parole la mia finalità, chiedendo quindi che le cose vengano fatte bene</a:t>
            </a:r>
            <a:r>
              <a:rPr lang="it-IT" sz="2000" b="1" i="1" dirty="0" smtClean="0">
                <a:sym typeface="Wingdings" panose="05000000000000000000" pitchFamily="2" charset="2"/>
              </a:rPr>
              <a:t>. </a:t>
            </a:r>
          </a:p>
          <a:p>
            <a:r>
              <a:rPr lang="it-IT" dirty="0" smtClean="0"/>
              <a:t>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68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Il sequestro passionale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r>
              <a:rPr lang="it-IT" sz="2800" dirty="0" smtClean="0"/>
              <a:t>Ha per base la FRENESIA cioè un Ipertropismo che sequestra il campo timico;</a:t>
            </a:r>
          </a:p>
          <a:p>
            <a:pPr>
              <a:buNone/>
            </a:pPr>
            <a:endParaRPr lang="it-IT" dirty="0" smtClean="0"/>
          </a:p>
          <a:p>
            <a:r>
              <a:rPr lang="it-IT" sz="2800" dirty="0" smtClean="0"/>
              <a:t>Può essere </a:t>
            </a:r>
            <a:r>
              <a:rPr lang="it-IT" sz="2800" dirty="0" smtClean="0">
                <a:solidFill>
                  <a:srgbClr val="FF0000"/>
                </a:solidFill>
              </a:rPr>
              <a:t>POSITIVO </a:t>
            </a:r>
            <a:r>
              <a:rPr lang="it-IT" sz="2800" dirty="0" smtClean="0"/>
              <a:t>se alimenta </a:t>
            </a:r>
            <a:r>
              <a:rPr lang="it-IT" sz="2800" dirty="0" smtClean="0"/>
              <a:t>la creatività, l’arte</a:t>
            </a:r>
            <a:r>
              <a:rPr lang="it-IT" sz="2800" dirty="0" smtClean="0"/>
              <a:t>, le buone azioni: la Passione per il </a:t>
            </a:r>
            <a:r>
              <a:rPr lang="it-IT" sz="2800" dirty="0" smtClean="0">
                <a:solidFill>
                  <a:srgbClr val="FF0000"/>
                </a:solidFill>
              </a:rPr>
              <a:t>BENE;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magine 3" descr="annaffi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7140" y="4136901"/>
            <a:ext cx="3744416" cy="195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Può essere </a:t>
            </a:r>
            <a:r>
              <a:rPr lang="it-IT" dirty="0" smtClean="0">
                <a:solidFill>
                  <a:srgbClr val="FF0000"/>
                </a:solidFill>
              </a:rPr>
              <a:t>NEGATIVO</a:t>
            </a:r>
            <a:r>
              <a:rPr lang="it-IT" dirty="0" smtClean="0"/>
              <a:t> se ci toglie la LIBERTA’ e ci rende SCHIAVI di qualcosa o di qualcuno…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L</a:t>
            </a:r>
            <a:r>
              <a:rPr lang="it-IT" dirty="0" smtClean="0">
                <a:solidFill>
                  <a:srgbClr val="FF0000"/>
                </a:solidFill>
              </a:rPr>
              <a:t>E DISTROPIE 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      </a:t>
            </a:r>
            <a:r>
              <a:rPr lang="it-IT" dirty="0" smtClean="0"/>
              <a:t>DELL’UOMO!</a:t>
            </a:r>
          </a:p>
          <a:p>
            <a:endParaRPr lang="it-IT" dirty="0"/>
          </a:p>
        </p:txBody>
      </p:sp>
      <p:pic>
        <p:nvPicPr>
          <p:cNvPr id="4" name="Immagine 3" descr="es log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880459"/>
            <a:ext cx="3254184" cy="321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SEQUESTRI PASSIONALI E </a:t>
            </a:r>
            <a:r>
              <a:rPr lang="it-IT" sz="3200" b="1" dirty="0" smtClean="0">
                <a:solidFill>
                  <a:srgbClr val="FF0000"/>
                </a:solidFill>
              </a:rPr>
              <a:t>DISTROPIE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4400" dirty="0" smtClean="0"/>
              <a:t>DISTROPIA OSTILE</a:t>
            </a:r>
            <a:endParaRPr lang="it-IT" sz="4400" dirty="0" smtClean="0"/>
          </a:p>
          <a:p>
            <a:pPr algn="just"/>
            <a:r>
              <a:rPr lang="it-IT" sz="2800" dirty="0" smtClean="0"/>
              <a:t>c’è una </a:t>
            </a:r>
            <a:r>
              <a:rPr lang="it-IT" sz="2800" b="1" dirty="0" smtClean="0"/>
              <a:t>frenesia </a:t>
            </a:r>
            <a:r>
              <a:rPr lang="it-IT" sz="2800" b="1" dirty="0" smtClean="0"/>
              <a:t>ostile </a:t>
            </a:r>
            <a:r>
              <a:rPr lang="it-IT" sz="2800" i="1" dirty="0" smtClean="0"/>
              <a:t>(invidia)</a:t>
            </a:r>
            <a:r>
              <a:rPr lang="it-IT" sz="2800" b="1" dirty="0" smtClean="0"/>
              <a:t> </a:t>
            </a:r>
            <a:r>
              <a:rPr lang="it-IT" sz="2800" dirty="0" smtClean="0"/>
              <a:t>e sospettosa nei riguardi degli altri, che determina l’inversione funzionale, cioè in un </a:t>
            </a:r>
            <a:r>
              <a:rPr lang="it-IT" sz="2800" b="1" dirty="0" smtClean="0"/>
              <a:t>odiare ciò che gli altri sono </a:t>
            </a:r>
            <a:r>
              <a:rPr lang="it-IT" sz="2800" dirty="0" smtClean="0"/>
              <a:t>e </a:t>
            </a:r>
            <a:r>
              <a:rPr lang="it-IT" sz="2800" b="1" dirty="0" smtClean="0"/>
              <a:t>hanno</a:t>
            </a:r>
            <a:r>
              <a:rPr lang="it-IT" sz="2800" dirty="0" smtClean="0"/>
              <a:t> (effetti secondari della loro condizione ed impegno) piuttosto ciò che essi hanno </a:t>
            </a:r>
            <a:r>
              <a:rPr lang="it-IT" sz="2800" b="1" dirty="0" smtClean="0"/>
              <a:t>fatto</a:t>
            </a:r>
            <a:r>
              <a:rPr lang="it-IT" sz="2800" dirty="0" smtClean="0"/>
              <a:t> (dato primario) per raggiungere tali risultati.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pic>
        <p:nvPicPr>
          <p:cNvPr id="4" name="Immagine 3" descr="invi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013176"/>
            <a:ext cx="1671836" cy="1527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DISTROPIA COMPETITIVA</a:t>
            </a:r>
            <a:endParaRPr lang="it-IT" sz="40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algn="just"/>
            <a:r>
              <a:rPr lang="it-IT" dirty="0" smtClean="0"/>
              <a:t>È </a:t>
            </a:r>
            <a:r>
              <a:rPr lang="it-IT" dirty="0" smtClean="0"/>
              <a:t>la </a:t>
            </a:r>
            <a:r>
              <a:rPr lang="it-IT" dirty="0" smtClean="0"/>
              <a:t>frenesia dell’Io </a:t>
            </a:r>
            <a:r>
              <a:rPr lang="it-IT" dirty="0" smtClean="0"/>
              <a:t>che vive nel costante opporsi e </a:t>
            </a:r>
            <a:r>
              <a:rPr lang="it-IT" dirty="0" smtClean="0"/>
              <a:t>confrontarsi </a:t>
            </a:r>
            <a:r>
              <a:rPr lang="it-IT" i="1" dirty="0" smtClean="0"/>
              <a:t>(superbia)</a:t>
            </a:r>
            <a:r>
              <a:rPr lang="it-IT" dirty="0" smtClean="0"/>
              <a:t> </a:t>
            </a:r>
            <a:r>
              <a:rPr lang="it-IT" dirty="0" smtClean="0"/>
              <a:t>attraverso atteggiamenti di </a:t>
            </a:r>
            <a:r>
              <a:rPr lang="it-IT" b="1" dirty="0" smtClean="0"/>
              <a:t>superiorità</a:t>
            </a:r>
            <a:r>
              <a:rPr lang="it-IT" dirty="0" smtClean="0"/>
              <a:t> e di </a:t>
            </a:r>
            <a:r>
              <a:rPr lang="it-IT" b="1" dirty="0" smtClean="0"/>
              <a:t>disprezzo</a:t>
            </a:r>
            <a:r>
              <a:rPr lang="it-IT" dirty="0" smtClean="0"/>
              <a:t> nei confronti degli altri. </a:t>
            </a:r>
          </a:p>
          <a:p>
            <a:pPr algn="just"/>
            <a:endParaRPr lang="it-IT" dirty="0" smtClean="0"/>
          </a:p>
        </p:txBody>
      </p:sp>
      <p:pic>
        <p:nvPicPr>
          <p:cNvPr id="4" name="Immagine 3" descr="Superb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525010"/>
            <a:ext cx="4706888" cy="313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66726"/>
            <a:ext cx="8306122" cy="5254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730058" cy="4733454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Nell’ambiente è presente 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un pericolo, 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che risveglia il 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bisogno di sopravvivenza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 segnalato dalla 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paura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Pericolo </a:t>
            </a:r>
            <a:r>
              <a:rPr lang="it-IT" altLang="it-IT" sz="36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it-IT" altLang="it-IT" sz="36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paura </a:t>
            </a:r>
            <a:r>
              <a:rPr lang="it-IT" altLang="it-IT" sz="36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bisogno di sopravvivenza.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Perdita </a:t>
            </a:r>
            <a:r>
              <a:rPr lang="it-IT" altLang="it-IT" sz="36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it-IT" altLang="it-IT" sz="36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tristezza</a:t>
            </a:r>
            <a:r>
              <a:rPr lang="it-IT" altLang="it-IT" sz="36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 bisogno di appartenenza.</a:t>
            </a:r>
            <a:endParaRPr lang="it-IT" altLang="it-IT" sz="3600" dirty="0" smtClean="0">
              <a:latin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Frustrazione </a:t>
            </a:r>
            <a:r>
              <a:rPr lang="it-IT" altLang="it-IT" sz="36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it-IT" altLang="it-IT" sz="36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rabbia</a:t>
            </a:r>
            <a:r>
              <a:rPr lang="it-IT" altLang="it-IT" sz="36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 bisogno di soddisfazione.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it-IT" dirty="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  PAURA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it-IT" dirty="0" smtClean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869160"/>
            <a:ext cx="1243731" cy="1479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869160"/>
            <a:ext cx="1368152" cy="1463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Freccia bidirezionale orizzontale 7"/>
          <p:cNvSpPr/>
          <p:nvPr/>
        </p:nvSpPr>
        <p:spPr>
          <a:xfrm>
            <a:off x="3491880" y="5229200"/>
            <a:ext cx="2366963" cy="347662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>
            <a:normAutofit fontScale="92500"/>
          </a:bodyPr>
          <a:lstStyle/>
          <a:p>
            <a:pPr algn="just"/>
            <a:r>
              <a:rPr lang="it-IT" b="1" dirty="0" smtClean="0"/>
              <a:t>L’inversione funzionale </a:t>
            </a:r>
            <a:r>
              <a:rPr lang="it-IT" dirty="0" smtClean="0"/>
              <a:t>della </a:t>
            </a:r>
            <a:r>
              <a:rPr lang="it-IT" dirty="0" smtClean="0"/>
              <a:t>distropia dell’Io </a:t>
            </a:r>
            <a:r>
              <a:rPr lang="it-IT" dirty="0" smtClean="0"/>
              <a:t>risiede nella presunzione scontata e certa della </a:t>
            </a:r>
            <a:r>
              <a:rPr lang="it-IT" b="1" dirty="0" smtClean="0"/>
              <a:t>propria superiorità</a:t>
            </a:r>
            <a:r>
              <a:rPr lang="it-IT" dirty="0" smtClean="0"/>
              <a:t> sugli altri (effetto secondario) rispetto all’impegno (dato primario) posto nel raggiungimento dei risultati.</a:t>
            </a:r>
          </a:p>
          <a:p>
            <a:endParaRPr lang="it-IT" dirty="0" smtClean="0"/>
          </a:p>
          <a:p>
            <a:r>
              <a:rPr lang="it-IT" b="1" dirty="0" smtClean="0"/>
              <a:t>L’economia emotiva della superbia</a:t>
            </a:r>
            <a:r>
              <a:rPr lang="it-IT" dirty="0" smtClean="0"/>
              <a:t>. </a:t>
            </a:r>
            <a:r>
              <a:rPr lang="it-IT" dirty="0" smtClean="0"/>
              <a:t>La superbia </a:t>
            </a:r>
            <a:r>
              <a:rPr lang="it-IT" dirty="0" smtClean="0"/>
              <a:t>è </a:t>
            </a:r>
            <a:r>
              <a:rPr lang="it-IT" dirty="0" smtClean="0"/>
              <a:t>la distropia della </a:t>
            </a:r>
            <a:r>
              <a:rPr lang="it-IT" b="1" dirty="0" smtClean="0"/>
              <a:t>pretesa</a:t>
            </a:r>
            <a:r>
              <a:rPr lang="it-IT" dirty="0" smtClean="0"/>
              <a:t> della superiorità. Il sentirsi tali e l’esercitare il dominio sugli altri </a:t>
            </a:r>
            <a:r>
              <a:rPr lang="it-IT" b="1" dirty="0" smtClean="0"/>
              <a:t>dà il brivido </a:t>
            </a:r>
            <a:r>
              <a:rPr lang="it-IT" b="1" dirty="0" smtClean="0"/>
              <a:t>dell’onnipotenza, </a:t>
            </a:r>
            <a:r>
              <a:rPr lang="it-IT" dirty="0" smtClean="0"/>
              <a:t>dal quale </a:t>
            </a:r>
            <a:r>
              <a:rPr lang="it-IT" dirty="0" smtClean="0"/>
              <a:t>discendono </a:t>
            </a:r>
            <a:r>
              <a:rPr lang="it-IT" dirty="0" smtClean="0"/>
              <a:t>la </a:t>
            </a:r>
            <a:r>
              <a:rPr lang="it-IT" dirty="0" smtClean="0"/>
              <a:t>ricerca e l’attaccamento al potere. 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DISTROPIA AGGRESSIVA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 smtClean="0"/>
              <a:t>L’</a:t>
            </a:r>
            <a:r>
              <a:rPr lang="it-IT" b="1" dirty="0" smtClean="0"/>
              <a:t>ira</a:t>
            </a:r>
            <a:r>
              <a:rPr lang="it-IT" dirty="0" smtClean="0"/>
              <a:t> è la frenesia </a:t>
            </a:r>
            <a:r>
              <a:rPr lang="it-IT" b="1" dirty="0" smtClean="0"/>
              <a:t>aggressiva</a:t>
            </a:r>
            <a:r>
              <a:rPr lang="it-IT" dirty="0" smtClean="0"/>
              <a:t>. </a:t>
            </a:r>
            <a:r>
              <a:rPr lang="it-IT" dirty="0" smtClean="0"/>
              <a:t>La distropia discende </a:t>
            </a:r>
            <a:r>
              <a:rPr lang="it-IT" dirty="0" smtClean="0"/>
              <a:t>dalla rabbia incontrollata e può tradursi in vera e propria distruttività. Nasce da un sentimento di </a:t>
            </a:r>
            <a:r>
              <a:rPr lang="it-IT" b="1" dirty="0" smtClean="0"/>
              <a:t>irritazione violenta </a:t>
            </a:r>
            <a:r>
              <a:rPr lang="it-IT" dirty="0" smtClean="0"/>
              <a:t>che scatena l’impulso ad aggredire e punire immediatamente colui che è ritenuto responsabile di averla suscitata. </a:t>
            </a:r>
          </a:p>
          <a:p>
            <a:pPr algn="just"/>
            <a:endParaRPr lang="it-IT" dirty="0"/>
          </a:p>
        </p:txBody>
      </p:sp>
      <p:pic>
        <p:nvPicPr>
          <p:cNvPr id="4" name="Immagine 3" descr="57228449-vecchio-insegnante-severo-con-gli-occhiali-isolato-su-n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736222"/>
            <a:ext cx="2232248" cy="1717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 smtClean="0"/>
              <a:t>L’</a:t>
            </a:r>
            <a:r>
              <a:rPr lang="it-IT" b="1" dirty="0" smtClean="0"/>
              <a:t>inversione funzionale </a:t>
            </a:r>
            <a:r>
              <a:rPr lang="it-IT" dirty="0" smtClean="0"/>
              <a:t>dell’ira nasce dalla pretesa che niente sia di ostacolo e tutto vada secondo le aspettative (effetti secondari) rispetto al fatto primario che la realtà e gli altri seguano regole ed intenti non necessariamente in linea con i nostri.</a:t>
            </a:r>
            <a:r>
              <a:rPr lang="it-IT" b="1" dirty="0" smtClean="0"/>
              <a:t> 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Distropia del consumo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 smtClean="0"/>
              <a:t>La </a:t>
            </a:r>
            <a:r>
              <a:rPr lang="it-IT" b="1" dirty="0" smtClean="0"/>
              <a:t>gola </a:t>
            </a:r>
            <a:r>
              <a:rPr lang="it-IT" dirty="0" smtClean="0"/>
              <a:t>è la frenesia alimentare, forse </a:t>
            </a:r>
            <a:r>
              <a:rPr lang="it-IT" dirty="0" smtClean="0"/>
              <a:t>la distropia più </a:t>
            </a:r>
            <a:r>
              <a:rPr lang="it-IT" dirty="0" smtClean="0"/>
              <a:t>materiale e più </a:t>
            </a:r>
            <a:r>
              <a:rPr lang="it-IT" dirty="0" smtClean="0"/>
              <a:t>agganciata </a:t>
            </a:r>
            <a:r>
              <a:rPr lang="it-IT" dirty="0" smtClean="0"/>
              <a:t>all’animalità. </a:t>
            </a:r>
            <a:r>
              <a:rPr lang="it-IT" dirty="0" smtClean="0"/>
              <a:t>La distropia interviene </a:t>
            </a:r>
            <a:r>
              <a:rPr lang="it-IT" dirty="0" smtClean="0"/>
              <a:t>quando la naturale soddisfazione assume un valore salvifico e quasi magico, un potere di grande validità esistenziale. 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448" y="4365104"/>
            <a:ext cx="234449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L’</a:t>
            </a:r>
            <a:r>
              <a:rPr lang="it-IT" b="1" dirty="0" smtClean="0"/>
              <a:t>inversione funzionale </a:t>
            </a:r>
            <a:r>
              <a:rPr lang="it-IT" dirty="0" smtClean="0"/>
              <a:t>della gola risiede nell’anteporre il piacere e la soddisfazione (dato secondario) al fatto nutritivo e primario funzionale alla vita che possiede il cibo e sia qualunque altro uso delle cose. Il cibo e le cose sono per la vita, mai viceversa.</a:t>
            </a:r>
            <a:r>
              <a:rPr lang="it-IT" b="1" dirty="0" smtClean="0"/>
              <a:t> </a:t>
            </a:r>
          </a:p>
          <a:p>
            <a:pPr algn="just"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DISTROPIA EDONISTA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frenesia del desiderio rivolta alle cose nasce dall’errata convinzione che dal loro possesso ed uso si possa ricavare la felicità. Quando l’oggetto della ricerca ossessiva è il sesso, allora tutto sprofonda nella </a:t>
            </a:r>
            <a:r>
              <a:rPr lang="it-IT" b="1" dirty="0" smtClean="0"/>
              <a:t>lussuria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lussuria_sette_vizi_capit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192284"/>
            <a:ext cx="4320480" cy="218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Ovviamente quando un individuo entra in questo meccanismo perverso, ogni ideale di amore viene soffocato dalla passione smodata. L’</a:t>
            </a:r>
            <a:r>
              <a:rPr lang="it-IT" b="1" dirty="0" smtClean="0"/>
              <a:t>inversione funzionale </a:t>
            </a:r>
            <a:r>
              <a:rPr lang="it-IT" dirty="0" smtClean="0"/>
              <a:t>della </a:t>
            </a:r>
            <a:r>
              <a:rPr lang="it-IT" dirty="0" smtClean="0"/>
              <a:t>distropia edonista</a:t>
            </a:r>
            <a:r>
              <a:rPr lang="it-IT" dirty="0" smtClean="0"/>
              <a:t> </a:t>
            </a:r>
            <a:r>
              <a:rPr lang="it-IT" dirty="0" smtClean="0"/>
              <a:t>risiede nell’anteporre il godimento (dato secondario) al fatto unitivo funzionale alla </a:t>
            </a:r>
            <a:r>
              <a:rPr lang="it-IT" dirty="0" smtClean="0"/>
              <a:t>vita, </a:t>
            </a:r>
            <a:r>
              <a:rPr lang="it-IT" dirty="0" smtClean="0"/>
              <a:t>che </a:t>
            </a:r>
            <a:r>
              <a:rPr lang="it-IT" dirty="0" smtClean="0"/>
              <a:t>il </a:t>
            </a:r>
            <a:r>
              <a:rPr lang="it-IT" dirty="0" smtClean="0"/>
              <a:t>sesso rappresenta </a:t>
            </a:r>
            <a:r>
              <a:rPr lang="it-IT" dirty="0" smtClean="0"/>
              <a:t>nel rapporto interpersonale. </a:t>
            </a:r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dirty="0" smtClean="0"/>
              <a:t>sesso è per l’amore e per la vita, mai viceversa.</a:t>
            </a:r>
            <a:r>
              <a:rPr lang="it-IT" b="1" dirty="0" smtClean="0"/>
              <a:t>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DISTROPIA DELL’ACCUMULO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b="1" dirty="0" smtClean="0"/>
              <a:t>L’avarizia</a:t>
            </a:r>
            <a:r>
              <a:rPr lang="it-IT" dirty="0" smtClean="0"/>
              <a:t> è </a:t>
            </a:r>
            <a:r>
              <a:rPr lang="it-IT" dirty="0" smtClean="0"/>
              <a:t>la distropia legato </a:t>
            </a:r>
            <a:r>
              <a:rPr lang="it-IT" dirty="0" smtClean="0"/>
              <a:t>alla frenesia del possesso e dell’accumulo delle cose, le quali assumano la funzione di rassicurazione e protezione esistenziali contro la paura della miseria. </a:t>
            </a:r>
            <a:endParaRPr lang="it-IT" dirty="0" smtClean="0"/>
          </a:p>
          <a:p>
            <a:pPr algn="just"/>
            <a:r>
              <a:rPr lang="it-IT" dirty="0" smtClean="0"/>
              <a:t>L’avaro </a:t>
            </a:r>
            <a:r>
              <a:rPr lang="it-IT" dirty="0" smtClean="0"/>
              <a:t>tende in continuazione ad accumulare beni materiali, spendendo il meno possibile, se non quello strettamente indispensabile.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Lentamente l’avaro si rinchiude nella sua gabbia nevrotica dell’incapacità di donare che lo allontana progressivamente dagli altri. </a:t>
            </a:r>
            <a:endParaRPr lang="it-IT" dirty="0" smtClean="0"/>
          </a:p>
          <a:p>
            <a:r>
              <a:rPr lang="it-IT" dirty="0" smtClean="0"/>
              <a:t>L’</a:t>
            </a:r>
            <a:r>
              <a:rPr lang="it-IT" b="1" dirty="0" smtClean="0"/>
              <a:t>inversione </a:t>
            </a:r>
            <a:r>
              <a:rPr lang="it-IT" b="1" dirty="0" smtClean="0"/>
              <a:t>funzionale </a:t>
            </a:r>
            <a:r>
              <a:rPr lang="it-IT" dirty="0" smtClean="0"/>
              <a:t>dell’avarizia risiede nell’anteporre </a:t>
            </a:r>
            <a:r>
              <a:rPr lang="it-IT" dirty="0"/>
              <a:t>alla </a:t>
            </a:r>
            <a:r>
              <a:rPr lang="it-IT" dirty="0" smtClean="0"/>
              <a:t>vita il </a:t>
            </a:r>
            <a:r>
              <a:rPr lang="it-IT" dirty="0" smtClean="0"/>
              <a:t>possesso, l’accumulo (</a:t>
            </a:r>
            <a:r>
              <a:rPr lang="it-IT" dirty="0" smtClean="0"/>
              <a:t>dati </a:t>
            </a:r>
            <a:r>
              <a:rPr lang="it-IT" dirty="0" smtClean="0"/>
              <a:t>secondario) al dato primario funzionale delle cose e della </a:t>
            </a:r>
            <a:r>
              <a:rPr lang="it-IT" dirty="0" smtClean="0"/>
              <a:t>ricchezza, che sono </a:t>
            </a:r>
            <a:r>
              <a:rPr lang="it-IT" dirty="0" smtClean="0"/>
              <a:t>per la vita, mai viceversa.</a:t>
            </a:r>
            <a:r>
              <a:rPr lang="it-IT" b="1" dirty="0" smtClean="0"/>
              <a:t> </a:t>
            </a:r>
          </a:p>
          <a:p>
            <a:endParaRPr lang="it-IT" b="1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L’ATROPIA 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Al contrario </a:t>
            </a:r>
            <a:r>
              <a:rPr lang="it-IT" dirty="0" smtClean="0"/>
              <a:t>delle altre distropie che </a:t>
            </a:r>
            <a:r>
              <a:rPr lang="it-IT" dirty="0" smtClean="0"/>
              <a:t>traggono la loro forza dall’iper-motivazione e dalla frenesia, </a:t>
            </a:r>
            <a:r>
              <a:rPr lang="it-IT" dirty="0" smtClean="0"/>
              <a:t>l’</a:t>
            </a:r>
            <a:r>
              <a:rPr lang="it-IT" b="1" dirty="0" err="1" smtClean="0"/>
              <a:t>atropia</a:t>
            </a:r>
            <a:r>
              <a:rPr lang="it-IT" b="1" dirty="0" smtClean="0"/>
              <a:t> </a:t>
            </a:r>
            <a:r>
              <a:rPr lang="it-IT" i="1" dirty="0" smtClean="0"/>
              <a:t>(accidia) </a:t>
            </a:r>
            <a:r>
              <a:rPr lang="it-IT" dirty="0" smtClean="0"/>
              <a:t>si situa nel campo opposto della demotivazione </a:t>
            </a:r>
            <a:r>
              <a:rPr lang="it-IT" i="1" dirty="0" smtClean="0"/>
              <a:t>(ipotropismo)</a:t>
            </a:r>
            <a:r>
              <a:rPr lang="it-IT" dirty="0" smtClean="0"/>
              <a:t> e della mancanza di passione, cioè l’abulia, l’indolenza, l’inerzia, l’apatia e l’indifferenza. 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acci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284624"/>
            <a:ext cx="4320480" cy="209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162106" cy="93610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Fenomenologia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493919" cy="464661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L’emozione funziona come tutti i flussi.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- C’è un </a:t>
            </a:r>
            <a:r>
              <a:rPr lang="it-IT" altLang="it-IT" sz="3200" b="1" dirty="0" smtClean="0">
                <a:latin typeface="Times New Roman" panose="02020603050405020304" pitchFamily="18" charset="0"/>
              </a:rPr>
              <a:t>input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 o stimolo iniziale, - che vien </a:t>
            </a:r>
            <a:r>
              <a:rPr lang="it-IT" altLang="it-IT" sz="3200" b="1" dirty="0" smtClean="0">
                <a:latin typeface="Times New Roman" panose="02020603050405020304" pitchFamily="18" charset="0"/>
              </a:rPr>
              <a:t>valutato 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dal sistema centrale, - il quale poi si </a:t>
            </a:r>
            <a:r>
              <a:rPr lang="it-IT" altLang="it-IT" sz="3200" b="1" dirty="0" smtClean="0">
                <a:latin typeface="Times New Roman" panose="02020603050405020304" pitchFamily="18" charset="0"/>
              </a:rPr>
              <a:t>attiva 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- e dà un </a:t>
            </a:r>
            <a:r>
              <a:rPr lang="it-IT" altLang="it-IT" sz="3200" b="1" dirty="0" smtClean="0">
                <a:latin typeface="Times New Roman" panose="02020603050405020304" pitchFamily="18" charset="0"/>
              </a:rPr>
              <a:t>output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L’ascensore: </a:t>
            </a:r>
            <a:r>
              <a:rPr lang="it-IT" altLang="it-IT" sz="3200" b="1" dirty="0" smtClean="0">
                <a:latin typeface="Times New Roman" panose="02020603050405020304" pitchFamily="18" charset="0"/>
              </a:rPr>
              <a:t>input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, schiacciare il pulsante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2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altLang="it-IT" sz="32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valutazione</a:t>
            </a:r>
            <a:r>
              <a:rPr lang="it-IT" altLang="it-IT" sz="32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, verifica chiusura porte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2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altLang="it-IT" sz="32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attivazione</a:t>
            </a:r>
            <a:r>
              <a:rPr lang="it-IT" altLang="it-IT" sz="32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, partenza ascensore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32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altLang="it-IT" sz="32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output</a:t>
            </a:r>
            <a:r>
              <a:rPr lang="it-IT" altLang="it-IT" sz="32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, arrivo con apertura porte  .</a:t>
            </a:r>
            <a:endParaRPr lang="it-IT" altLang="it-IT" sz="3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8510" y="4221088"/>
            <a:ext cx="1359612" cy="1266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200" dirty="0" smtClean="0"/>
              <a:t>L’</a:t>
            </a:r>
            <a:r>
              <a:rPr lang="it-IT" sz="3200" b="1" dirty="0" smtClean="0"/>
              <a:t>inversione funzionale </a:t>
            </a:r>
            <a:r>
              <a:rPr lang="it-IT" sz="3200" dirty="0" smtClean="0"/>
              <a:t>dell’</a:t>
            </a:r>
            <a:r>
              <a:rPr lang="it-IT" sz="3200" dirty="0" err="1" smtClean="0"/>
              <a:t>atropia</a:t>
            </a:r>
            <a:r>
              <a:rPr lang="it-IT" sz="3200" dirty="0" smtClean="0"/>
              <a:t> </a:t>
            </a:r>
            <a:r>
              <a:rPr lang="it-IT" sz="3200" dirty="0" smtClean="0"/>
              <a:t>sta tutto nella pretesa che i risultati del buon andamento delle cose e della vita (</a:t>
            </a:r>
            <a:r>
              <a:rPr lang="it-IT" sz="3200" dirty="0" smtClean="0"/>
              <a:t>dati secondari) </a:t>
            </a:r>
            <a:r>
              <a:rPr lang="it-IT" sz="3200" dirty="0" smtClean="0"/>
              <a:t>avvengano senza impegno e l’assunzione di responsabilità.</a:t>
            </a:r>
          </a:p>
          <a:p>
            <a:pPr algn="just"/>
            <a:r>
              <a:rPr lang="it-IT" sz="3200" dirty="0" smtClean="0"/>
              <a:t>L’</a:t>
            </a:r>
            <a:r>
              <a:rPr lang="it-IT" sz="3200" b="1" dirty="0" smtClean="0"/>
              <a:t>economia </a:t>
            </a:r>
            <a:r>
              <a:rPr lang="it-IT" sz="3200" b="1" dirty="0" smtClean="0"/>
              <a:t>emotiva </a:t>
            </a:r>
            <a:r>
              <a:rPr lang="it-IT" sz="3200" b="1" dirty="0" smtClean="0"/>
              <a:t>dell’</a:t>
            </a:r>
            <a:r>
              <a:rPr lang="it-IT" sz="3200" b="1" dirty="0" err="1" smtClean="0"/>
              <a:t>atropia</a:t>
            </a:r>
            <a:r>
              <a:rPr lang="it-IT" sz="3200" dirty="0" smtClean="0"/>
              <a:t> </a:t>
            </a:r>
            <a:r>
              <a:rPr lang="it-IT" sz="3200" dirty="0" smtClean="0"/>
              <a:t>risiede nella scelta di starsene fuori dai giochi, non farsi coinvolgere e delegare ad altri le responsabilità.</a:t>
            </a:r>
          </a:p>
          <a:p>
            <a:pPr>
              <a:buNone/>
            </a:pP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448845"/>
            <a:ext cx="6858000" cy="5119443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4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SEQUESTRO TIMICO</a:t>
            </a:r>
            <a:endParaRPr lang="it-IT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21801"/>
            <a:ext cx="6120679" cy="37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it-IT" altLang="it-IT" sz="4000" b="1" dirty="0">
                <a:latin typeface="Times New Roman" panose="02020603050405020304" pitchFamily="18" charset="0"/>
              </a:rPr>
              <a:t>L’atteggiamento: timia appresa e/o culturale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Input 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categorizzato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Valutazione 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preclusiva</a:t>
            </a:r>
            <a:endParaRPr lang="it-IT" altLang="it-IT" sz="36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Attivazione 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propensiva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Output 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abitudinario</a:t>
            </a:r>
            <a:endParaRPr lang="it-IT" altLang="it-IT" sz="3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Categorizzare un input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vuol dire attribuirgli un 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senso,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un 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significato 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e una </a:t>
            </a:r>
            <a:r>
              <a:rPr lang="it-IT" altLang="it-IT" sz="3600" b="1" dirty="0" smtClean="0">
                <a:latin typeface="Times New Roman" panose="02020603050405020304" pitchFamily="18" charset="0"/>
              </a:rPr>
              <a:t>finalità.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62" y="1600200"/>
            <a:ext cx="2261286" cy="42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5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 build="p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79829" y="859809"/>
            <a:ext cx="7886700" cy="5330802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                        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             L’atteggiamento   </a:t>
            </a:r>
          </a:p>
          <a:p>
            <a:pPr marL="0" indent="0" algn="ctr">
              <a:buNone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                        razzista             </a:t>
            </a:r>
          </a:p>
          <a:p>
            <a:pPr marL="0" indent="0" algn="ctr">
              <a:buNone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                                   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attribuisce </a:t>
            </a:r>
            <a:r>
              <a:rPr lang="it-IT" altLang="it-IT" sz="3600" dirty="0">
                <a:latin typeface="Times New Roman" panose="02020603050405020304" pitchFamily="18" charset="0"/>
              </a:rPr>
              <a:t>una </a:t>
            </a:r>
            <a:endParaRPr lang="it-IT" altLang="it-IT" sz="3600" dirty="0" smtClean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                                caratteristica </a:t>
            </a:r>
            <a:endParaRPr lang="it-IT" altLang="it-IT" sz="3600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                                       di </a:t>
            </a:r>
            <a:r>
              <a:rPr lang="it-IT" altLang="it-IT" sz="3600" dirty="0">
                <a:latin typeface="Times New Roman" panose="02020603050405020304" pitchFamily="18" charset="0"/>
              </a:rPr>
              <a:t>disvalore o 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di                   </a:t>
            </a:r>
          </a:p>
          <a:p>
            <a:pPr marL="0" indent="0" algn="ctr">
              <a:buNone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                           pericolo</a:t>
            </a:r>
            <a:r>
              <a:rPr lang="it-IT" altLang="it-IT" sz="3600" dirty="0">
                <a:latin typeface="Times New Roman" panose="02020603050405020304" pitchFamily="18" charset="0"/>
              </a:rPr>
              <a:t>, </a:t>
            </a:r>
            <a:endParaRPr lang="it-IT" altLang="it-IT" sz="3600" dirty="0" smtClean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                                    senza </a:t>
            </a:r>
            <a:r>
              <a:rPr lang="it-IT" altLang="it-IT" sz="3600" dirty="0">
                <a:latin typeface="Times New Roman" panose="02020603050405020304" pitchFamily="18" charset="0"/>
              </a:rPr>
              <a:t>alcuna comprova, </a:t>
            </a:r>
            <a:endParaRPr lang="it-IT" altLang="it-IT" sz="3600" dirty="0" smtClean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                                 al </a:t>
            </a:r>
            <a:r>
              <a:rPr lang="it-IT" altLang="it-IT" sz="3600" dirty="0">
                <a:latin typeface="Times New Roman" panose="02020603050405020304" pitchFamily="18" charset="0"/>
              </a:rPr>
              <a:t>diverso di turno che </a:t>
            </a:r>
            <a:endParaRPr lang="it-IT" altLang="it-IT" sz="3600" dirty="0" smtClean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                           può </a:t>
            </a:r>
            <a:r>
              <a:rPr lang="it-IT" altLang="it-IT" sz="3600" dirty="0">
                <a:latin typeface="Times New Roman" panose="02020603050405020304" pitchFamily="18" charset="0"/>
              </a:rPr>
              <a:t>essere il nero, </a:t>
            </a:r>
            <a:endParaRPr lang="it-IT" altLang="it-IT" sz="3600" dirty="0" smtClean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                               piuttosto </a:t>
            </a:r>
            <a:r>
              <a:rPr lang="it-IT" altLang="it-IT" sz="3600" dirty="0">
                <a:latin typeface="Times New Roman" panose="02020603050405020304" pitchFamily="18" charset="0"/>
              </a:rPr>
              <a:t>che 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l’ebreo </a:t>
            </a:r>
          </a:p>
          <a:p>
            <a:pPr marL="0" indent="0" algn="ctr">
              <a:buNone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                   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   o 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lo straniero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.</a:t>
            </a:r>
            <a:endParaRPr lang="it-IT" altLang="it-IT" sz="3600" dirty="0">
              <a:latin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5691"/>
            <a:ext cx="3456384" cy="51845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826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836712"/>
            <a:ext cx="8458200" cy="5616477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Provare a contraddire e a cambiare gli atteggiamenti comporta resistenze emotive fortissime. </a:t>
            </a:r>
          </a:p>
          <a:p>
            <a:r>
              <a:rPr lang="it-IT" altLang="it-IT" sz="3200" dirty="0">
                <a:latin typeface="Times New Roman" panose="02020603050405020304" pitchFamily="18" charset="0"/>
              </a:rPr>
              <a:t>Ogni area culturale si avvale di atteggiamenti collaudati e 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condivisi </a:t>
            </a:r>
            <a:r>
              <a:rPr lang="it-IT" altLang="it-IT" sz="3200" dirty="0">
                <a:latin typeface="Times New Roman" panose="02020603050405020304" pitchFamily="18" charset="0"/>
              </a:rPr>
              <a:t>che danno prevedibilità, sicurezza e rapidità di lettura degli avvenimenti, talché si può parlare di </a:t>
            </a:r>
            <a:r>
              <a:rPr lang="it-IT" altLang="it-IT" sz="3200" b="1" dirty="0">
                <a:latin typeface="Times New Roman" panose="02020603050405020304" pitchFamily="18" charset="0"/>
              </a:rPr>
              <a:t>antropologia emotiva</a:t>
            </a:r>
            <a:r>
              <a:rPr lang="it-IT" altLang="it-IT" sz="3200" dirty="0">
                <a:latin typeface="Times New Roman" panose="02020603050405020304" pitchFamily="18" charset="0"/>
              </a:rPr>
              <a:t>. </a:t>
            </a:r>
          </a:p>
          <a:p>
            <a:r>
              <a:rPr lang="it-IT" altLang="it-IT" sz="3200" dirty="0">
                <a:latin typeface="Times New Roman" panose="02020603050405020304" pitchFamily="18" charset="0"/>
              </a:rPr>
              <a:t>Da qui discende la </a:t>
            </a:r>
            <a:r>
              <a:rPr lang="it-IT" altLang="it-IT" sz="3200" b="1" dirty="0">
                <a:latin typeface="Times New Roman" panose="02020603050405020304" pitchFamily="18" charset="0"/>
              </a:rPr>
              <a:t>competenza culturale</a:t>
            </a:r>
            <a:r>
              <a:rPr lang="it-IT" altLang="it-IT" sz="3200" dirty="0">
                <a:latin typeface="Times New Roman" panose="02020603050405020304" pitchFamily="18" charset="0"/>
              </a:rPr>
              <a:t>. </a:t>
            </a:r>
            <a:endParaRPr lang="it-IT" altLang="it-IT" sz="3200" dirty="0" smtClean="0">
              <a:latin typeface="Times New Roman" panose="02020603050405020304" pitchFamily="18" charset="0"/>
            </a:endParaRPr>
          </a:p>
          <a:p>
            <a:r>
              <a:rPr lang="it-IT" altLang="it-IT" sz="3200" dirty="0" smtClean="0">
                <a:latin typeface="Times New Roman" panose="02020603050405020304" pitchFamily="18" charset="0"/>
              </a:rPr>
              <a:t>Possedere </a:t>
            </a:r>
            <a:r>
              <a:rPr lang="it-IT" altLang="it-IT" sz="3200" dirty="0">
                <a:latin typeface="Times New Roman" panose="02020603050405020304" pitchFamily="18" charset="0"/>
              </a:rPr>
              <a:t>infatti un corpo di atteggiamenti condivisi che guidi l’individuo nel proprio ambiente dà sicurezza ed accettazione 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sociale.</a:t>
            </a:r>
          </a:p>
        </p:txBody>
      </p:sp>
    </p:spTree>
    <p:extLst>
      <p:ext uri="{BB962C8B-B14F-4D97-AF65-F5344CB8AC3E}">
        <p14:creationId xmlns:p14="http://schemas.microsoft.com/office/powerpoint/2010/main" val="2300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79628" y="404664"/>
            <a:ext cx="8364372" cy="5941545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it-IT" altLang="it-IT" sz="3200" dirty="0" smtClean="0">
                <a:latin typeface="Times New Roman" panose="02020603050405020304" pitchFamily="18" charset="0"/>
              </a:rPr>
              <a:t>Le </a:t>
            </a:r>
            <a:r>
              <a:rPr lang="it-IT" altLang="it-IT" sz="3200" b="1" dirty="0" smtClean="0">
                <a:latin typeface="Times New Roman" panose="02020603050405020304" pitchFamily="18" charset="0"/>
              </a:rPr>
              <a:t>categorizzazioni sono i muri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 entro i quali custodiamo la nostra visione del mondo o imprigioniamo tutta la realtà, </a:t>
            </a:r>
          </a:p>
          <a:p>
            <a:pPr eaLnBrk="1" hangingPunct="1"/>
            <a:r>
              <a:rPr lang="it-IT" altLang="it-IT" sz="3200" dirty="0" smtClean="0">
                <a:latin typeface="Times New Roman" panose="02020603050405020304" pitchFamily="18" charset="0"/>
              </a:rPr>
              <a:t>salvo poi scontare la vendetta dell’oggetto, perché nessuna descrizione potrà mai sostituire il paesaggio, </a:t>
            </a:r>
          </a:p>
          <a:p>
            <a:pPr eaLnBrk="1" hangingPunct="1"/>
            <a:r>
              <a:rPr lang="it-IT" altLang="it-IT" sz="3200" dirty="0" smtClean="0">
                <a:latin typeface="Times New Roman" panose="02020603050405020304" pitchFamily="18" charset="0"/>
              </a:rPr>
              <a:t>sebbene il cervello corto si incarichi volentieri, ma a 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specificamente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, a difenderla.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077072"/>
            <a:ext cx="2163687" cy="201622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03725"/>
            <a:ext cx="2785619" cy="158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8650" y="404665"/>
            <a:ext cx="8515350" cy="6264696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it-IT" altLang="it-IT" sz="3200" dirty="0" smtClean="0">
                <a:latin typeface="Times New Roman" panose="02020603050405020304" pitchFamily="18" charset="0"/>
              </a:rPr>
              <a:t>Le sensazioni sono universali, ma quando diventano passioni ed atteggiamenti, accedono alla pensabilità diventando parole, </a:t>
            </a:r>
          </a:p>
          <a:p>
            <a:pPr eaLnBrk="1" hangingPunct="1"/>
            <a:r>
              <a:rPr lang="it-IT" altLang="it-IT" sz="3200" dirty="0" smtClean="0">
                <a:latin typeface="Times New Roman" panose="02020603050405020304" pitchFamily="18" charset="0"/>
              </a:rPr>
              <a:t>le quali trasportano l’orizzonte dei significati e delle convinzioni della cultura da cui provengono, </a:t>
            </a:r>
          </a:p>
          <a:p>
            <a:pPr eaLnBrk="1" hangingPunct="1"/>
            <a:r>
              <a:rPr lang="it-IT" altLang="it-IT" sz="3200" dirty="0" smtClean="0">
                <a:latin typeface="Times New Roman" panose="02020603050405020304" pitchFamily="18" charset="0"/>
              </a:rPr>
              <a:t>con tutta la ricchezza e tutti i limiti antropologici connessi.</a:t>
            </a:r>
            <a:endParaRPr lang="it-IT" altLang="it-IT" sz="32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21" y="3993904"/>
            <a:ext cx="1872208" cy="24962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10396"/>
            <a:ext cx="1440160" cy="19202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26" y="4265929"/>
            <a:ext cx="1668189" cy="222425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848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568" y="1700808"/>
            <a:ext cx="7768988" cy="4793186"/>
          </a:xfr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lin ang="1890000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Un grosso botto fa automaticamente trasalire (emozione),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l’innamoramento continua anche in assenza dell’amata/o (passione),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mentre il bloccarsi davanti ad un semaforo rosso è dato dal fatto che </a:t>
            </a:r>
            <a:r>
              <a:rPr lang="it-IT" altLang="it-IT" sz="3200" b="1" dirty="0" smtClean="0">
                <a:latin typeface="Times New Roman" panose="02020603050405020304" pitchFamily="18" charset="0"/>
              </a:rPr>
              <a:t>nella nostra memoria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 il rosso sta per pericolo.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E nella religione l’inginocchiarsi davanti ad un’icona sta per adorazione di un’immagine sacra che rimanda al divino (atteggiamenti).</a:t>
            </a:r>
            <a:endParaRPr lang="it-IT" alt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9215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734" y="147969"/>
            <a:ext cx="8137478" cy="1134920"/>
          </a:xfr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b="1" dirty="0">
                <a:latin typeface="Times New Roman" panose="02020603050405020304" pitchFamily="18" charset="0"/>
              </a:rPr>
              <a:t>Il sequestro timico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52734" y="1282890"/>
            <a:ext cx="8591266" cy="4899547"/>
          </a:xfr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lin ang="540000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it-IT" altLang="it-IT" sz="2800" dirty="0" smtClean="0">
                <a:latin typeface="Times New Roman" panose="02020603050405020304" pitchFamily="18" charset="0"/>
              </a:rPr>
              <a:t>Anche </a:t>
            </a:r>
            <a:r>
              <a:rPr lang="it-IT" altLang="it-IT" sz="2800" dirty="0" smtClean="0">
                <a:latin typeface="Times New Roman" panose="02020603050405020304" pitchFamily="18" charset="0"/>
              </a:rPr>
              <a:t>l’atteggiamento determina in assenza di pensabilità i suoi sequestri. </a:t>
            </a:r>
          </a:p>
          <a:p>
            <a:pPr eaLnBrk="1" hangingPunct="1"/>
            <a:r>
              <a:rPr lang="it-IT" altLang="it-IT" sz="2800" dirty="0" smtClean="0">
                <a:latin typeface="Times New Roman" panose="02020603050405020304" pitchFamily="18" charset="0"/>
              </a:rPr>
              <a:t>Nella passione è la cecità passionale, nell’atteggiamento è la preclusività, che determina una rigidità critica tetragona ad ogni dubbio. (Ideologia)</a:t>
            </a:r>
          </a:p>
          <a:p>
            <a:pPr eaLnBrk="1" hangingPunct="1"/>
            <a:r>
              <a:rPr lang="it-IT" altLang="it-IT" sz="2800" dirty="0" smtClean="0">
                <a:latin typeface="Times New Roman" panose="02020603050405020304" pitchFamily="18" charset="0"/>
              </a:rPr>
              <a:t>Pregiudizi, preconcetti, tabù e credenze sono in grado di sequestrare anche le menti più brillanti</a:t>
            </a:r>
            <a:r>
              <a:rPr lang="it-IT" altLang="it-IT" sz="2800" dirty="0">
                <a:latin typeface="Times New Roman" panose="02020603050405020304" pitchFamily="18" charset="0"/>
              </a:rPr>
              <a:t>.</a:t>
            </a:r>
            <a:endParaRPr lang="it-IT" altLang="it-IT" sz="28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it-IT" sz="2800" dirty="0" smtClean="0">
                <a:latin typeface="Times New Roman" panose="02020603050405020304" pitchFamily="18" charset="0"/>
              </a:rPr>
              <a:t>Gli atteggiamenti pescano la loro forza nelle parti più primitive del cervello dove gli input categorizzati negativamente sollecitano l’on/off dell’attacco/fuga.</a:t>
            </a:r>
          </a:p>
        </p:txBody>
      </p:sp>
    </p:spTree>
    <p:extLst>
      <p:ext uri="{BB962C8B-B14F-4D97-AF65-F5344CB8AC3E}">
        <p14:creationId xmlns:p14="http://schemas.microsoft.com/office/powerpoint/2010/main" val="351250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 build="p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584" y="1052736"/>
            <a:ext cx="8136904" cy="5256584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Il </a:t>
            </a:r>
            <a:r>
              <a:rPr lang="it-IT" altLang="it-IT" sz="3200" b="1" dirty="0" smtClean="0">
                <a:latin typeface="Times New Roman" panose="02020603050405020304" pitchFamily="18" charset="0"/>
              </a:rPr>
              <a:t>sequestro timico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 parte da un </a:t>
            </a:r>
            <a:r>
              <a:rPr lang="it-IT" altLang="it-IT" sz="3200" b="1" dirty="0" smtClean="0">
                <a:latin typeface="Times New Roman" panose="02020603050405020304" pitchFamily="18" charset="0"/>
              </a:rPr>
              <a:t>errore 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(voluto, subito o appreso)</a:t>
            </a:r>
            <a:r>
              <a:rPr lang="it-IT" altLang="it-IT" sz="3200" b="1" dirty="0" smtClean="0">
                <a:latin typeface="Times New Roman" panose="02020603050405020304" pitchFamily="18" charset="0"/>
              </a:rPr>
              <a:t> di specificità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 che diventa un </a:t>
            </a:r>
            <a:r>
              <a:rPr lang="it-IT" altLang="it-IT" sz="3200" b="1" dirty="0" smtClean="0">
                <a:latin typeface="Times New Roman" panose="02020603050405020304" pitchFamily="18" charset="0"/>
              </a:rPr>
              <a:t>errore di categorizzazione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infatti definire un nero o uno zingaro un pericolo o una minaccia è un errore di categorizzazione, perché chiunque lo può essere al di là di ogni specificazione.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L’errore di categorizzazione ha due origini: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>
                <a:latin typeface="Times New Roman" panose="02020603050405020304" pitchFamily="18" charset="0"/>
              </a:rPr>
              <a:t>l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’inversione funzionale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>
                <a:latin typeface="Times New Roman" panose="02020603050405020304" pitchFamily="18" charset="0"/>
              </a:rPr>
              <a:t>e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rronea attribuzione di senso, significato e finalità. </a:t>
            </a:r>
          </a:p>
        </p:txBody>
      </p:sp>
    </p:spTree>
    <p:extLst>
      <p:ext uri="{BB962C8B-B14F-4D97-AF65-F5344CB8AC3E}">
        <p14:creationId xmlns:p14="http://schemas.microsoft.com/office/powerpoint/2010/main" val="24906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416824" cy="5021486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b="1" dirty="0" smtClean="0">
                <a:latin typeface="Times New Roman" panose="02020603050405020304" pitchFamily="18" charset="0"/>
              </a:rPr>
              <a:t>Normale paura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600" b="1" dirty="0" smtClean="0">
                <a:latin typeface="Times New Roman" panose="02020603050405020304" pitchFamily="18" charset="0"/>
              </a:rPr>
              <a:t>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600" b="1" dirty="0" smtClean="0">
                <a:latin typeface="Times New Roman" panose="02020603050405020304" pitchFamily="18" charset="0"/>
              </a:rPr>
              <a:t>    Input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, semaforo rosso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600" b="1" dirty="0" smtClean="0">
                <a:latin typeface="Times New Roman" panose="02020603050405020304" pitchFamily="18" charset="0"/>
              </a:rPr>
              <a:t>    Valutazione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 di pericolo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sz="3600" dirty="0">
              <a:latin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600" b="1" dirty="0" smtClean="0">
                <a:latin typeface="Times New Roman" panose="02020603050405020304" pitchFamily="18" charset="0"/>
              </a:rPr>
              <a:t>    Attivazione 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del piede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600" b="1" dirty="0" smtClean="0">
                <a:latin typeface="Times New Roman" panose="02020603050405020304" pitchFamily="18" charset="0"/>
              </a:rPr>
              <a:t>    Output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, frenata.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3600" dirty="0" smtClean="0">
                <a:latin typeface="Times New Roman" panose="02020603050405020304" pitchFamily="18" charset="0"/>
              </a:rPr>
              <a:t>In </a:t>
            </a:r>
            <a:r>
              <a:rPr lang="it-IT" altLang="it-IT" sz="3600" dirty="0" smtClean="0">
                <a:latin typeface="Times New Roman" panose="02020603050405020304" pitchFamily="18" charset="0"/>
              </a:rPr>
              <a:t>ogni momento ed in tutto quello che facciamo le emozioni entrano in tutte le nostre interazioni, cioè relazioni/azioni.</a:t>
            </a:r>
            <a:endParaRPr lang="it-IT" altLang="it-IT" sz="3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060848"/>
            <a:ext cx="897613" cy="1387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45024"/>
            <a:ext cx="1686724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115616" y="26064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Esempio</a:t>
            </a:r>
            <a:endParaRPr lang="it-IT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5328" y="332656"/>
            <a:ext cx="8478672" cy="6264696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540000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Gli errori di categorizzazione portano diritto alla </a:t>
            </a:r>
            <a:r>
              <a:rPr lang="it-IT" altLang="it-IT" sz="3200" b="1" dirty="0" smtClean="0">
                <a:latin typeface="Times New Roman" panose="02020603050405020304" pitchFamily="18" charset="0"/>
              </a:rPr>
              <a:t>tragedia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. Una volta definito l’ebreo in un certo modo, arrivare alle camere a gas è stata solo una questione di tempo e di possibilità.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Definire il nero come essere inferiore e poi arrivare alla schiavitù è nella struttura del pregiudizio razzista.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Il sequestro timico</a:t>
            </a:r>
            <a:r>
              <a:rPr lang="it-IT" altLang="it-IT" sz="3200" b="1" dirty="0" smtClean="0">
                <a:latin typeface="Times New Roman" panose="02020603050405020304" pitchFamily="18" charset="0"/>
              </a:rPr>
              <a:t> 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agisce nella storia più di quanto non se ne abbia consapevolezza.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Times New Roman" panose="02020603050405020304" pitchFamily="18" charset="0"/>
              </a:rPr>
              <a:t>La società consumistica si basa sulla credenza che la felicità sia direttamente proporzionale ai consumi, mentre è solo una 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frenesia o distropia, </a:t>
            </a:r>
            <a:r>
              <a:rPr lang="it-IT" altLang="it-IT" sz="3200" dirty="0" smtClean="0">
                <a:latin typeface="Times New Roman" panose="02020603050405020304" pitchFamily="18" charset="0"/>
              </a:rPr>
              <a:t>che produce patologia. </a:t>
            </a:r>
          </a:p>
        </p:txBody>
      </p:sp>
    </p:spTree>
    <p:extLst>
      <p:ext uri="{BB962C8B-B14F-4D97-AF65-F5344CB8AC3E}">
        <p14:creationId xmlns:p14="http://schemas.microsoft.com/office/powerpoint/2010/main" val="10908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4000" b="1" dirty="0" smtClean="0">
                <a:latin typeface="Times New Roman" panose="02020603050405020304" pitchFamily="18" charset="0"/>
              </a:rPr>
              <a:t>Ideologia</a:t>
            </a:r>
            <a:endParaRPr lang="it-IT" altLang="it-IT" sz="4000" b="1" dirty="0">
              <a:latin typeface="Times New Roman" panose="02020603050405020304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8650" y="1628801"/>
            <a:ext cx="7886700" cy="4690114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it-IT" alt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Ogni ideologia incarna la pretesa di possedere la verità.</a:t>
            </a:r>
          </a:p>
          <a:p>
            <a:r>
              <a:rPr lang="it-IT" alt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 fa modificando il senso: </a:t>
            </a:r>
          </a:p>
          <a:p>
            <a:pPr marL="0" indent="0">
              <a:buNone/>
            </a:pP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nel razzismo è la razza migliore;</a:t>
            </a:r>
          </a:p>
          <a:p>
            <a:pPr marL="0" indent="0">
              <a:buNone/>
            </a:pP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modificando il significato:</a:t>
            </a:r>
          </a:p>
          <a:p>
            <a:pPr marL="0" indent="0">
              <a:buNone/>
            </a:pP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cioè attribuendosi un valore superiore;</a:t>
            </a:r>
          </a:p>
          <a:p>
            <a:pPr marL="0" indent="0">
              <a:buNone/>
            </a:pP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modificando la finalità</a:t>
            </a:r>
            <a:r>
              <a:rPr lang="it-IT" alt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assegnandole </a:t>
            </a:r>
          </a:p>
          <a:p>
            <a:pPr marL="0" indent="0">
              <a:buNone/>
            </a:pPr>
            <a:r>
              <a:rPr lang="it-IT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alt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destino storico superiore.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394087"/>
            <a:ext cx="1777243" cy="31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 build="p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8771" y="335464"/>
            <a:ext cx="7886700" cy="800918"/>
          </a:xfr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4000" b="1" dirty="0" smtClean="0">
                <a:latin typeface="Times New Roman" panose="02020603050405020304" pitchFamily="18" charset="0"/>
              </a:rPr>
              <a:t>Distropie: struttura ideologica</a:t>
            </a:r>
            <a:endParaRPr lang="it-IT" altLang="it-IT" sz="4000" b="1" dirty="0">
              <a:latin typeface="Times New Roman" panose="02020603050405020304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556792"/>
            <a:ext cx="8335838" cy="4824535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distropie sono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lucido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 di sequestro timico.</a:t>
            </a:r>
            <a:r>
              <a:rPr lang="it-IT" sz="3200" dirty="0"/>
              <a:t> </a:t>
            </a:r>
            <a:endParaRPr lang="it-IT" sz="3200" dirty="0"/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L’inversione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funzionale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distropia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ostile </a:t>
            </a:r>
            <a:r>
              <a:rPr lang="it-IT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(invidia)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risiede nel disprezzare i successi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ed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bene degli altri 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malcelata pretesa di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nascondere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propri fallimenti. 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Trattasi di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terreno fertile per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le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ideologie del sospetto. </a:t>
            </a:r>
          </a:p>
          <a:p>
            <a:endParaRPr lang="it-IT" altLang="it-IT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2756735" cy="23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 build="p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8650" y="1700808"/>
            <a:ext cx="7886700" cy="4618106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L’invidioso non accetta e ritiene ingiusto il bene degli altri e i loro meriti,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 categorizza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negativamente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risultato di pratiche o avvenimenti non accettabili o scorretti.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(Ideologie del sospetto, categorizzazioni denigratorie)</a:t>
            </a:r>
          </a:p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L’invidioso attribuisce disvalore al valore degli altri.</a:t>
            </a:r>
          </a:p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Finalità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L’invidioso trama e spera che il merito degli altri, il loro bene e i loro successi prima o poi vengano smascherati o distrutti.</a:t>
            </a:r>
            <a:endParaRPr lang="it-IT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6632"/>
            <a:ext cx="8676456" cy="6552728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Nella distropia dell’Io si nega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parità e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l’uguaglianza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un atteggiamento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costante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oppositivo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Ideologie della superiorità, del potere).</a:t>
            </a:r>
          </a:p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Attribuirsi un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superiorità sugli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altri.</a:t>
            </a:r>
          </a:p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Finalità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costante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competizione,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aspirazione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essere al centro 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(egocentrismo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mettendo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atto le strategie del controllo e del dominio fino a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sfociare,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l’aiuto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rabbia,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nelle situazioni deliranti della distruttività dei sociopatici delinquenti, dei conquistatori, dei despoti, dei tiranni e dei dittatori. </a:t>
            </a:r>
          </a:p>
        </p:txBody>
      </p:sp>
    </p:spTree>
    <p:extLst>
      <p:ext uri="{BB962C8B-B14F-4D97-AF65-F5344CB8AC3E}">
        <p14:creationId xmlns:p14="http://schemas.microsoft.com/office/powerpoint/2010/main" val="249587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908720"/>
            <a:ext cx="8208912" cy="5400600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Nella distropia aggressiva l’iroso rifiuta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d’esser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contraddetto,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sopporta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l’opposizione e la frustrazione.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(Ideologie della forza)</a:t>
            </a:r>
          </a:p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Attribuire valore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minaccia a chiunque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ostacolo e a qualunque impedimento che si opponga alle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aspettative 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(categorizzazione </a:t>
            </a:r>
            <a:r>
              <a:rPr lang="it-IT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antifiliaca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Finalità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Ritenere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il miglior modo per fare andar bene il mondo sia l’esercizio della forza che spazzi via ogni ostacolo e opposizione.</a:t>
            </a:r>
          </a:p>
          <a:p>
            <a:endParaRPr lang="it-IT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908720"/>
            <a:ext cx="8407846" cy="5400600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distropia della gola è mettere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cibo al centro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vita.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(Ideologie edoniste consumistiche) </a:t>
            </a:r>
            <a:r>
              <a:rPr lang="it-IT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(categorizzazione ipertropica)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Attribuire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cibo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 salvifico di rifugio.</a:t>
            </a:r>
          </a:p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Finalità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Vivere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funzione e dipendenza del cibo. Ovviamente la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distropia del consumo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può essere ristretta alla sola frenesia del cibo, ma anche al desiderio bulimico delle cose condivisa anche con l’avarizia.</a:t>
            </a:r>
          </a:p>
          <a:p>
            <a:endParaRPr lang="it-IT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200" y="620688"/>
            <a:ext cx="8397295" cy="5616624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Lussuria è porre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sesso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esclusiva fonte di piacere e il corpo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suo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servizio.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(Ideologie edoniste)</a:t>
            </a:r>
          </a:p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Attribuzione di amore al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piacere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sessuale.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desiderio è in funzione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godimento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mentre il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è altro che l’oggetto attraverso cui transita la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soddisfazione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distropico sessuale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vede differenza tra il far sesso e il fare all’amore.</a:t>
            </a:r>
          </a:p>
          <a:p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Finalità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Vivere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funzione e dipendenza del sesso e su di esso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incentrare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vita.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L’Altro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soggetto di appartenenza, ma oggetto di proprietà ad uso sessuale, a modo dell’oggettistica erotica e delle bambole gonfiabili.</a:t>
            </a:r>
          </a:p>
        </p:txBody>
      </p:sp>
    </p:spTree>
    <p:extLst>
      <p:ext uri="{BB962C8B-B14F-4D97-AF65-F5344CB8AC3E}">
        <p14:creationId xmlns:p14="http://schemas.microsoft.com/office/powerpoint/2010/main" val="22500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404664"/>
            <a:ext cx="8407846" cy="5832648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distropia del possesso </a:t>
            </a:r>
            <a:r>
              <a:rPr lang="it-IT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(l’avarizia)</a:t>
            </a:r>
            <a:r>
              <a:rPr lang="it-I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poggia sulla convinzione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solo la ricchezza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possa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dare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sicurezza.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(Ideologie del possesso)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Significato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Attribuzione di un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 magico e salvifico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possesso e alla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ricchezza.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Finalità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Passare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accumulare e a difendere 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possesso.</a:t>
            </a:r>
            <a:endParaRPr lang="it-I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908720"/>
            <a:ext cx="8407846" cy="5472608"/>
          </a:xfrm>
          <a:gradFill rotWithShape="1">
            <a:gsLst>
              <a:gs pos="0">
                <a:srgbClr val="FFFF66"/>
              </a:gs>
              <a:gs pos="100000">
                <a:srgbClr val="FFFFFF"/>
              </a:gs>
            </a:gsLst>
            <a:lin ang="0" scaled="1"/>
          </a:gradFill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atropia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(accidia) 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nutre dalla convinzione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tutto sia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privo di senso e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indifferente.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(Relativismo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minimalismo e addirittura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nihilismo).</a:t>
            </a:r>
          </a:p>
          <a:p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Significato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Tutto è quindi privo di valore.</a:t>
            </a:r>
          </a:p>
          <a:p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Finalità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Darsi da fare, impegnarsi e fare progetti è solo una perdita di tempo, per cui non ne vale la pena e tantomeno serve assumersi delle responsabilità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608</TotalTime>
  <Words>5044</Words>
  <Application>Microsoft Office PowerPoint</Application>
  <PresentationFormat>Presentazione su schermo (4:3)</PresentationFormat>
  <Paragraphs>603</Paragraphs>
  <Slides>100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100</vt:i4>
      </vt:variant>
    </vt:vector>
  </HeadingPairs>
  <TitlesOfParts>
    <vt:vector size="112" baseType="lpstr">
      <vt:lpstr>Batang</vt:lpstr>
      <vt:lpstr>Arial</vt:lpstr>
      <vt:lpstr>Book Antiqua</vt:lpstr>
      <vt:lpstr>Bookman Old Style</vt:lpstr>
      <vt:lpstr>Calibri</vt:lpstr>
      <vt:lpstr>Kristen ITC</vt:lpstr>
      <vt:lpstr>Tempus Sans ITC</vt:lpstr>
      <vt:lpstr>Times New Roman</vt:lpstr>
      <vt:lpstr>Tw Cen MT</vt:lpstr>
      <vt:lpstr>Wingdings</vt:lpstr>
      <vt:lpstr>Wingdings 2</vt:lpstr>
      <vt:lpstr>Luna</vt:lpstr>
      <vt:lpstr>RIEPILOGO DEL  PRIMO ANNO</vt:lpstr>
      <vt:lpstr>TIMOLOGIA  </vt:lpstr>
      <vt:lpstr> TIMOLOGIA  </vt:lpstr>
      <vt:lpstr>EVIDENZA</vt:lpstr>
      <vt:lpstr>… e le emozioni?</vt:lpstr>
      <vt:lpstr>Meccanismo di interazione</vt:lpstr>
      <vt:lpstr>Esempio</vt:lpstr>
      <vt:lpstr>Fenomenologia</vt:lpstr>
      <vt:lpstr>Presentazione standard di PowerPoint</vt:lpstr>
      <vt:lpstr>Comunicazione</vt:lpstr>
      <vt:lpstr>Struttura dell’emozione</vt:lpstr>
      <vt:lpstr>Presentazione standard di PowerPoint</vt:lpstr>
      <vt:lpstr>Sequestro emotivo</vt:lpstr>
      <vt:lpstr>Il punto di vista…</vt:lpstr>
      <vt:lpstr>...della Timologia…</vt:lpstr>
      <vt:lpstr>...un nuovo paradigma.</vt:lpstr>
      <vt:lpstr>La Timologia: …</vt:lpstr>
      <vt:lpstr>...una moderna risposta …</vt:lpstr>
      <vt:lpstr>...alle domande del cuore e della mente…</vt:lpstr>
      <vt:lpstr>...e dell’animo umano.</vt:lpstr>
      <vt:lpstr>La Timologia dice:</vt:lpstr>
      <vt:lpstr>La Timologia: …</vt:lpstr>
      <vt:lpstr>…una scienza “trasversale”…</vt:lpstr>
      <vt:lpstr>… a servizio delle altre scienze.</vt:lpstr>
      <vt:lpstr>Un concetto nuovo …</vt:lpstr>
      <vt:lpstr>Inversione funzionale: «Mettere il carro davanti ai buoi!»</vt:lpstr>
      <vt:lpstr>Inversione funzionale: «Mettere il carro davanti ai buoi!»</vt:lpstr>
      <vt:lpstr>In conclusione …</vt:lpstr>
      <vt:lpstr>Introduzione ai sistemi timici</vt:lpstr>
      <vt:lpstr>Introduzione ai sistemi timici</vt:lpstr>
      <vt:lpstr>Introduzione ai sistemi timici</vt:lpstr>
      <vt:lpstr>Introduzione ai sistemi timici</vt:lpstr>
      <vt:lpstr>Introduzione ai sistemi timici</vt:lpstr>
      <vt:lpstr>Introduzione ai sistemi timici</vt:lpstr>
      <vt:lpstr>Introduzione ai sistemi timici</vt:lpstr>
      <vt:lpstr>Introduzione ai sistemi timici</vt:lpstr>
      <vt:lpstr>Introduzione ai sistemi timici</vt:lpstr>
      <vt:lpstr>Introduzione ai sistemi timici</vt:lpstr>
      <vt:lpstr>Introduzione ai sistemi timici</vt:lpstr>
      <vt:lpstr>Introduzione ai sistemi timici</vt:lpstr>
      <vt:lpstr>Introduzione ai sistemi timici</vt:lpstr>
      <vt:lpstr>Introduzione ai sistemi timici</vt:lpstr>
      <vt:lpstr>Introduzione ai sistemi timici</vt:lpstr>
      <vt:lpstr>                            proedonia      DISTRUTTIVITÀ                 EUTIMIA        (fissazione)                        (benessere)                  CACOTIMIA              LIMINALITÀ           (malessere)                      (cambiamento)   </vt:lpstr>
      <vt:lpstr>Presentazione standard di PowerPoint</vt:lpstr>
      <vt:lpstr>Presentazione standard di PowerPoint</vt:lpstr>
      <vt:lpstr>In ogni interazione  la relazione precede l’azione</vt:lpstr>
      <vt:lpstr>Il sistema emotivo della relazione  segnala da che parte si sta, mettendo in atto quel esser   favorevoli o contrari che contraddistingue ogni relazione.  </vt:lpstr>
      <vt:lpstr>Presentazione standard di PowerPoint</vt:lpstr>
      <vt:lpstr> Il sistema dell’azione Non si smette mai di agire. Si sta sempre facendo qualcosa, magari respirando, fantasticando o sognando, ma sempre rispondendo a qualche bisogno che obbliga ad interagire.  </vt:lpstr>
      <vt:lpstr>Presentazione standard di PowerPoint</vt:lpstr>
      <vt:lpstr> DA CHE PARTE PENDI?  Fissazione o cambiamento?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Cervello rettiliano, limbico e corticale</vt:lpstr>
      <vt:lpstr>Cervello rettiliano, limbico e corticale</vt:lpstr>
      <vt:lpstr>Cervello rettiliano, limbico e corticale</vt:lpstr>
      <vt:lpstr>Cervello corto e cervello lungo </vt:lpstr>
      <vt:lpstr>Presentazione standard di PowerPoint</vt:lpstr>
      <vt:lpstr>Presentazione standard di PowerPoint</vt:lpstr>
      <vt:lpstr>Educare la Valutazione</vt:lpstr>
      <vt:lpstr>Presentazione standard di PowerPoint</vt:lpstr>
      <vt:lpstr>Il sequestro passionale</vt:lpstr>
      <vt:lpstr>Presentazione standard di PowerPoint</vt:lpstr>
      <vt:lpstr>SEQUESTRI PASSIONALI E DISTROPIE</vt:lpstr>
      <vt:lpstr>DISTROPIA COMPETITIVA</vt:lpstr>
      <vt:lpstr>Presentazione standard di PowerPoint</vt:lpstr>
      <vt:lpstr>DISTROPIA AGGRESSIVA</vt:lpstr>
      <vt:lpstr>Presentazione standard di PowerPoint</vt:lpstr>
      <vt:lpstr>Distropia del consumo</vt:lpstr>
      <vt:lpstr>Presentazione standard di PowerPoint</vt:lpstr>
      <vt:lpstr>DISTROPIA EDONISTA</vt:lpstr>
      <vt:lpstr>Presentazione standard di PowerPoint</vt:lpstr>
      <vt:lpstr>DISTROPIA DELL’ACCUMULO</vt:lpstr>
      <vt:lpstr>Presentazione standard di PowerPoint</vt:lpstr>
      <vt:lpstr>L’ATROPIA </vt:lpstr>
      <vt:lpstr>Presentazione standard di PowerPoint</vt:lpstr>
      <vt:lpstr>.</vt:lpstr>
      <vt:lpstr>L’atteggiamento: timia appresa e/o culturale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sequestro timico</vt:lpstr>
      <vt:lpstr>Presentazione standard di PowerPoint</vt:lpstr>
      <vt:lpstr>Presentazione standard di PowerPoint</vt:lpstr>
      <vt:lpstr>Ideologia</vt:lpstr>
      <vt:lpstr>Distropie: struttura ideologica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diegoezio</dc:creator>
  <cp:lastModifiedBy>Carluccio</cp:lastModifiedBy>
  <cp:revision>113</cp:revision>
  <dcterms:created xsi:type="dcterms:W3CDTF">2017-12-27T11:29:25Z</dcterms:created>
  <dcterms:modified xsi:type="dcterms:W3CDTF">2017-12-29T18:13:50Z</dcterms:modified>
</cp:coreProperties>
</file>